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notesMasterIdLst>
    <p:notesMasterId r:id="rId1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jp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g"/><Relationship Id="rId2" Type="http://schemas.openxmlformats.org/officeDocument/2006/relationships/image" Target="../media/image-4-2.jpg"/><Relationship Id="rId3" Type="http://schemas.openxmlformats.org/officeDocument/2006/relationships/image" Target="../media/image-4-3.jpg"/><Relationship Id="rId4" Type="http://schemas.openxmlformats.org/officeDocument/2006/relationships/slideLayout" Target="../slideLayouts/slideLayout1.xml"/><Relationship Id="rId5"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7F3EC"/>
          </a:solidFill>
          <a:ln/>
        </p:spPr>
      </p:sp>
      <p:pic>
        <p:nvPicPr>
          <p:cNvPr id="3" name="Image 0" descr="/var/folders/1z/crfbntg115l2c0hhbc4fqsmr0000gn/T/deck-GUZQtc/logo.png">    </p:cNvPr>
          <p:cNvPicPr>
            <a:picLocks noChangeAspect="1"/>
          </p:cNvPicPr>
          <p:nvPr/>
        </p:nvPicPr>
        <p:blipFill>
          <a:blip r:embed="rId1"/>
          <a:stretch>
            <a:fillRect/>
          </a:stretch>
        </p:blipFill>
        <p:spPr>
          <a:xfrm>
            <a:off x="609600" y="609600"/>
            <a:ext cx="2095500" cy="438150"/>
          </a:xfrm>
          <a:prstGeom prst="rect">
            <a:avLst/>
          </a:prstGeom>
        </p:spPr>
      </p:pic>
      <p:sp>
        <p:nvSpPr>
          <p:cNvPr id="4" name="Text 1"/>
          <p:cNvSpPr/>
          <p:nvPr/>
        </p:nvSpPr>
        <p:spPr>
          <a:xfrm>
            <a:off x="609600" y="1809750"/>
            <a:ext cx="4953000" cy="2095500"/>
          </a:xfrm>
          <a:prstGeom prst="rect">
            <a:avLst/>
          </a:prstGeom>
          <a:noFill/>
          <a:ln/>
        </p:spPr>
        <p:txBody>
          <a:bodyPr wrap="square" lIns="0" tIns="0" rIns="0" bIns="0" rtlCol="0" anchor="t">
            <a:normAutofit/>
          </a:bodyPr>
          <a:lstStyle/>
          <a:p>
            <a:pPr algn="l" indent="0" marL="0">
              <a:buNone/>
            </a:pPr>
            <a:r>
              <a:rPr lang="en" altLang="en-US" sz="3750" b="1" dirty="0">
                <a:solidFill>
                  <a:srgbClr val="0B2F37"/>
                </a:solidFill>
                <a:latin typeface="Arial" pitchFamily="34" charset="0"/>
                <a:ea typeface="Arial" pitchFamily="34" charset="-122"/>
                <a:cs typeface="Arial" pitchFamily="34" charset="-120"/>
              </a:rPr>
              <a:t>Khutbahs, lessons and talks, translated live</a:t>
            </a:r>
            <a:endParaRPr lang="en" sz="3750" dirty="0"/>
          </a:p>
        </p:txBody>
      </p:sp>
      <p:sp>
        <p:nvSpPr>
          <p:cNvPr id="5" name="Text 2"/>
          <p:cNvSpPr/>
          <p:nvPr/>
        </p:nvSpPr>
        <p:spPr>
          <a:xfrm>
            <a:off x="609600" y="4095750"/>
            <a:ext cx="4762500" cy="1333500"/>
          </a:xfrm>
          <a:prstGeom prst="rect">
            <a:avLst/>
          </a:prstGeom>
          <a:noFill/>
          <a:ln/>
        </p:spPr>
        <p:txBody>
          <a:bodyPr wrap="square" lIns="0" tIns="0" rIns="0" bIns="0" rtlCol="0" anchor="t">
            <a:normAutofit/>
          </a:bodyPr>
          <a:lstStyle/>
          <a:p>
            <a:pPr algn="l" indent="0" marL="0">
              <a:buNone/>
            </a:pPr>
            <a:r>
              <a:rPr lang="en" altLang="en-US" sz="1500" dirty="0">
                <a:solidFill>
                  <a:srgbClr val="5E7378"/>
                </a:solidFill>
                <a:latin typeface="Arial" pitchFamily="34" charset="0"/>
                <a:ea typeface="Arial" pitchFamily="34" charset="-122"/>
                <a:cs typeface="Arial" pitchFamily="34" charset="-120"/>
              </a:rPr>
              <a:t>The speaker talks. Everyone in the room reads along on their own phone, in their own language. From any language into 100+.</a:t>
            </a:r>
            <a:endParaRPr lang="en" sz="1500" dirty="0"/>
          </a:p>
        </p:txBody>
      </p:sp>
      <p:sp>
        <p:nvSpPr>
          <p:cNvPr id="6" name="Text 3"/>
          <p:cNvSpPr/>
          <p:nvPr/>
        </p:nvSpPr>
        <p:spPr>
          <a:xfrm>
            <a:off x="609600" y="5715000"/>
            <a:ext cx="5715000" cy="381000"/>
          </a:xfrm>
          <a:prstGeom prst="rect">
            <a:avLst/>
          </a:prstGeom>
          <a:noFill/>
          <a:ln/>
        </p:spPr>
        <p:txBody>
          <a:bodyPr wrap="square" lIns="0" tIns="0" rIns="0" bIns="0" rtlCol="0" anchor="ctr">
            <a:normAutofit/>
          </a:bodyPr>
          <a:lstStyle/>
          <a:p>
            <a:pPr algn="l" indent="0" marL="0">
              <a:buNone/>
            </a:pPr>
            <a:r>
              <a:rPr lang="en" altLang="en-US" sz="1650" b="1" dirty="0">
                <a:solidFill>
                  <a:srgbClr val="0E5E6F"/>
                </a:solidFill>
                <a:latin typeface="Arial" pitchFamily="34" charset="0"/>
                <a:ea typeface="Arial" pitchFamily="34" charset="-122"/>
                <a:cs typeface="Arial" pitchFamily="34" charset="-120"/>
              </a:rPr>
              <a:t>livekhutbah.com</a:t>
            </a:r>
            <a:endParaRPr lang="en" sz="1650" dirty="0"/>
          </a:p>
        </p:txBody>
      </p:sp>
      <p:pic>
        <p:nvPicPr>
          <p:cNvPr id="7" name="Image 1" descr="/var/folders/1z/crfbntg115l2c0hhbc4fqsmr0000gn/T/deck-GUZQtc/how-en-3.jpg">    </p:cNvPr>
          <p:cNvPicPr>
            <a:picLocks noChangeAspect="1"/>
          </p:cNvPicPr>
          <p:nvPr/>
        </p:nvPicPr>
        <p:blipFill>
          <a:blip r:embed="rId2"/>
          <a:stretch>
            <a:fillRect/>
          </a:stretch>
        </p:blipFill>
        <p:spPr>
          <a:xfrm>
            <a:off x="5762625" y="0"/>
            <a:ext cx="6429375"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7F3EC"/>
          </a:solidFill>
          <a:ln/>
        </p:spPr>
      </p:sp>
      <p:sp>
        <p:nvSpPr>
          <p:cNvPr id="3" name="Text 1"/>
          <p:cNvSpPr/>
          <p:nvPr/>
        </p:nvSpPr>
        <p:spPr>
          <a:xfrm>
            <a:off x="609600" y="419100"/>
            <a:ext cx="9525000" cy="247650"/>
          </a:xfrm>
          <a:prstGeom prst="rect">
            <a:avLst/>
          </a:prstGeom>
          <a:noFill/>
          <a:ln/>
        </p:spPr>
        <p:txBody>
          <a:bodyPr wrap="square" lIns="0" tIns="0" rIns="0" bIns="0" rtlCol="0" anchor="ctr">
            <a:normAutofit/>
          </a:bodyPr>
          <a:lstStyle/>
          <a:p>
            <a:pPr algn="l" indent="0" marL="0">
              <a:buNone/>
            </a:pPr>
            <a:r>
              <a:rPr lang="en" altLang="en-US" sz="1130" b="1" spc="100" kern="0" dirty="0">
                <a:solidFill>
                  <a:srgbClr val="0E5E6F"/>
                </a:solidFill>
                <a:latin typeface="Arial" pitchFamily="34" charset="0"/>
                <a:ea typeface="Arial" pitchFamily="34" charset="-122"/>
                <a:cs typeface="Arial" pitchFamily="34" charset="-120"/>
              </a:rPr>
              <a:t>THE CHALLENGE</a:t>
            </a:r>
            <a:endParaRPr lang="en" sz="1130" dirty="0"/>
          </a:p>
        </p:txBody>
      </p:sp>
      <p:sp>
        <p:nvSpPr>
          <p:cNvPr id="4" name="Text 2"/>
          <p:cNvSpPr/>
          <p:nvPr/>
        </p:nvSpPr>
        <p:spPr>
          <a:xfrm>
            <a:off x="609600" y="704850"/>
            <a:ext cx="10953750" cy="1047750"/>
          </a:xfrm>
          <a:prstGeom prst="rect">
            <a:avLst/>
          </a:prstGeom>
          <a:noFill/>
          <a:ln/>
        </p:spPr>
        <p:txBody>
          <a:bodyPr wrap="square" lIns="0" tIns="0" rIns="0" bIns="0" rtlCol="0" anchor="t">
            <a:normAutofit/>
          </a:bodyPr>
          <a:lstStyle/>
          <a:p>
            <a:pPr algn="l" indent="0" marL="0">
              <a:buNone/>
            </a:pPr>
            <a:r>
              <a:rPr lang="en" altLang="en-US" sz="2850" b="1" dirty="0">
                <a:solidFill>
                  <a:srgbClr val="0B2F37"/>
                </a:solidFill>
                <a:latin typeface="Arial" pitchFamily="34" charset="0"/>
                <a:ea typeface="Arial" pitchFamily="34" charset="-122"/>
                <a:cs typeface="Arial" pitchFamily="34" charset="-120"/>
              </a:rPr>
              <a:t>Not everyone in the room understands what is said</a:t>
            </a:r>
            <a:endParaRPr lang="en" sz="2850" dirty="0"/>
          </a:p>
        </p:txBody>
      </p:sp>
      <p:sp>
        <p:nvSpPr>
          <p:cNvPr id="5" name="Shape 3"/>
          <p:cNvSpPr/>
          <p:nvPr/>
        </p:nvSpPr>
        <p:spPr>
          <a:xfrm>
            <a:off x="609600" y="1790700"/>
            <a:ext cx="685800" cy="47625"/>
          </a:xfrm>
          <a:prstGeom prst="roundRect">
            <a:avLst>
              <a:gd name="adj" fmla="val 960000"/>
            </a:avLst>
          </a:prstGeom>
          <a:solidFill>
            <a:srgbClr val="E07A3F"/>
          </a:solidFill>
          <a:ln/>
        </p:spPr>
      </p:sp>
      <p:sp>
        <p:nvSpPr>
          <p:cNvPr id="6" name="Shape 4"/>
          <p:cNvSpPr/>
          <p:nvPr/>
        </p:nvSpPr>
        <p:spPr>
          <a:xfrm>
            <a:off x="609600" y="2247900"/>
            <a:ext cx="76200" cy="819150"/>
          </a:xfrm>
          <a:prstGeom prst="roundRect">
            <a:avLst>
              <a:gd name="adj" fmla="val 600000"/>
            </a:avLst>
          </a:prstGeom>
          <a:solidFill>
            <a:srgbClr val="E07A3F"/>
          </a:solidFill>
          <a:ln/>
        </p:spPr>
      </p:sp>
      <p:sp>
        <p:nvSpPr>
          <p:cNvPr id="7" name="Text 5"/>
          <p:cNvSpPr/>
          <p:nvPr/>
        </p:nvSpPr>
        <p:spPr>
          <a:xfrm>
            <a:off x="914400" y="2209800"/>
            <a:ext cx="10477500" cy="342900"/>
          </a:xfrm>
          <a:prstGeom prst="rect">
            <a:avLst/>
          </a:prstGeom>
          <a:noFill/>
          <a:ln/>
        </p:spPr>
        <p:txBody>
          <a:bodyPr wrap="square" lIns="0" tIns="0" rIns="0" bIns="0" rtlCol="0" anchor="ctr">
            <a:normAutofit/>
          </a:bodyPr>
          <a:lstStyle/>
          <a:p>
            <a:pPr algn="l" indent="0" marL="0">
              <a:buNone/>
            </a:pPr>
            <a:r>
              <a:rPr lang="en" altLang="en-US" sz="1800" b="1" dirty="0">
                <a:solidFill>
                  <a:srgbClr val="0B2F37"/>
                </a:solidFill>
                <a:latin typeface="Arial" pitchFamily="34" charset="0"/>
                <a:ea typeface="Arial" pitchFamily="34" charset="-122"/>
                <a:cs typeface="Arial" pitchFamily="34" charset="-120"/>
              </a:rPr>
              <a:t>Language divides the room</a:t>
            </a:r>
            <a:endParaRPr lang="en" sz="1800" dirty="0"/>
          </a:p>
        </p:txBody>
      </p:sp>
      <p:sp>
        <p:nvSpPr>
          <p:cNvPr id="8" name="Text 6"/>
          <p:cNvSpPr/>
          <p:nvPr/>
        </p:nvSpPr>
        <p:spPr>
          <a:xfrm>
            <a:off x="914400" y="2571750"/>
            <a:ext cx="10477500" cy="514350"/>
          </a:xfrm>
          <a:prstGeom prst="rect">
            <a:avLst/>
          </a:prstGeom>
          <a:noFill/>
          <a:ln/>
        </p:spPr>
        <p:txBody>
          <a:bodyPr wrap="square" lIns="0" tIns="0" rIns="0" bIns="0" rtlCol="0" anchor="t">
            <a:normAutofit/>
          </a:bodyPr>
          <a:lstStyle/>
          <a:p>
            <a:pPr algn="l" indent="0" marL="0">
              <a:buNone/>
            </a:pPr>
            <a:r>
              <a:rPr lang="en" altLang="en-US" sz="1280" dirty="0">
                <a:solidFill>
                  <a:srgbClr val="5E7378"/>
                </a:solidFill>
                <a:latin typeface="Arial" pitchFamily="34" charset="0"/>
                <a:ea typeface="Arial" pitchFamily="34" charset="-122"/>
                <a:cs typeface="Arial" pitchFamily="34" charset="-120"/>
              </a:rPr>
              <a:t>Converts, visitors, students and young people who grew up abroad miss the heart of the message when it is only in Arabic or one other language.</a:t>
            </a:r>
            <a:endParaRPr lang="en" sz="1280" dirty="0"/>
          </a:p>
        </p:txBody>
      </p:sp>
      <p:sp>
        <p:nvSpPr>
          <p:cNvPr id="9" name="Shape 7"/>
          <p:cNvSpPr/>
          <p:nvPr/>
        </p:nvSpPr>
        <p:spPr>
          <a:xfrm>
            <a:off x="609600" y="3371850"/>
            <a:ext cx="76200" cy="819150"/>
          </a:xfrm>
          <a:prstGeom prst="roundRect">
            <a:avLst>
              <a:gd name="adj" fmla="val 600000"/>
            </a:avLst>
          </a:prstGeom>
          <a:solidFill>
            <a:srgbClr val="E07A3F"/>
          </a:solidFill>
          <a:ln/>
        </p:spPr>
      </p:sp>
      <p:sp>
        <p:nvSpPr>
          <p:cNvPr id="10" name="Text 8"/>
          <p:cNvSpPr/>
          <p:nvPr/>
        </p:nvSpPr>
        <p:spPr>
          <a:xfrm>
            <a:off x="914400" y="3333750"/>
            <a:ext cx="10477500" cy="342900"/>
          </a:xfrm>
          <a:prstGeom prst="rect">
            <a:avLst/>
          </a:prstGeom>
          <a:noFill/>
          <a:ln/>
        </p:spPr>
        <p:txBody>
          <a:bodyPr wrap="square" lIns="0" tIns="0" rIns="0" bIns="0" rtlCol="0" anchor="ctr">
            <a:normAutofit/>
          </a:bodyPr>
          <a:lstStyle/>
          <a:p>
            <a:pPr algn="l" indent="0" marL="0">
              <a:buNone/>
            </a:pPr>
            <a:r>
              <a:rPr lang="en" altLang="en-US" sz="1800" b="1" dirty="0">
                <a:solidFill>
                  <a:srgbClr val="0B2F37"/>
                </a:solidFill>
                <a:latin typeface="Arial" pitchFamily="34" charset="0"/>
                <a:ea typeface="Arial" pitchFamily="34" charset="-122"/>
                <a:cs typeface="Arial" pitchFamily="34" charset="-120"/>
              </a:rPr>
              <a:t>Interpreters and headsets don’t scale</a:t>
            </a:r>
            <a:endParaRPr lang="en" sz="1800" dirty="0"/>
          </a:p>
        </p:txBody>
      </p:sp>
      <p:sp>
        <p:nvSpPr>
          <p:cNvPr id="11" name="Text 9"/>
          <p:cNvSpPr/>
          <p:nvPr/>
        </p:nvSpPr>
        <p:spPr>
          <a:xfrm>
            <a:off x="914400" y="3695700"/>
            <a:ext cx="10477500" cy="514350"/>
          </a:xfrm>
          <a:prstGeom prst="rect">
            <a:avLst/>
          </a:prstGeom>
          <a:noFill/>
          <a:ln/>
        </p:spPr>
        <p:txBody>
          <a:bodyPr wrap="square" lIns="0" tIns="0" rIns="0" bIns="0" rtlCol="0" anchor="t">
            <a:normAutofit/>
          </a:bodyPr>
          <a:lstStyle/>
          <a:p>
            <a:pPr algn="l" indent="0" marL="0">
              <a:buNone/>
            </a:pPr>
            <a:r>
              <a:rPr lang="en" altLang="en-US" sz="1280" dirty="0">
                <a:solidFill>
                  <a:srgbClr val="5E7378"/>
                </a:solidFill>
                <a:latin typeface="Arial" pitchFamily="34" charset="0"/>
                <a:ea typeface="Arial" pitchFamily="34" charset="-122"/>
                <a:cs typeface="Arial" pitchFamily="34" charset="-120"/>
              </a:rPr>
              <a:t>A volunteer interpreter is hard to find every week, headset systems are expensive, and both cover one or two languages at most.</a:t>
            </a:r>
            <a:endParaRPr lang="en" sz="1280" dirty="0"/>
          </a:p>
        </p:txBody>
      </p:sp>
      <p:sp>
        <p:nvSpPr>
          <p:cNvPr id="12" name="Shape 10"/>
          <p:cNvSpPr/>
          <p:nvPr/>
        </p:nvSpPr>
        <p:spPr>
          <a:xfrm>
            <a:off x="609600" y="4495800"/>
            <a:ext cx="76200" cy="819150"/>
          </a:xfrm>
          <a:prstGeom prst="roundRect">
            <a:avLst>
              <a:gd name="adj" fmla="val 600000"/>
            </a:avLst>
          </a:prstGeom>
          <a:solidFill>
            <a:srgbClr val="E07A3F"/>
          </a:solidFill>
          <a:ln/>
        </p:spPr>
      </p:sp>
      <p:sp>
        <p:nvSpPr>
          <p:cNvPr id="13" name="Text 11"/>
          <p:cNvSpPr/>
          <p:nvPr/>
        </p:nvSpPr>
        <p:spPr>
          <a:xfrm>
            <a:off x="914400" y="4457700"/>
            <a:ext cx="10477500" cy="342900"/>
          </a:xfrm>
          <a:prstGeom prst="rect">
            <a:avLst/>
          </a:prstGeom>
          <a:noFill/>
          <a:ln/>
        </p:spPr>
        <p:txBody>
          <a:bodyPr wrap="square" lIns="0" tIns="0" rIns="0" bIns="0" rtlCol="0" anchor="ctr">
            <a:normAutofit/>
          </a:bodyPr>
          <a:lstStyle/>
          <a:p>
            <a:pPr algn="l" indent="0" marL="0">
              <a:buNone/>
            </a:pPr>
            <a:r>
              <a:rPr lang="en" altLang="en-US" sz="1800" b="1" dirty="0">
                <a:solidFill>
                  <a:srgbClr val="0B2F37"/>
                </a:solidFill>
                <a:latin typeface="Arial" pitchFamily="34" charset="0"/>
                <a:ea typeface="Arial" pitchFamily="34" charset="-122"/>
                <a:cs typeface="Arial" pitchFamily="34" charset="-120"/>
              </a:rPr>
              <a:t>Deaf and hard‑of‑hearing people are left out</a:t>
            </a:r>
            <a:endParaRPr lang="en" sz="1800" dirty="0"/>
          </a:p>
        </p:txBody>
      </p:sp>
      <p:sp>
        <p:nvSpPr>
          <p:cNvPr id="14" name="Text 12"/>
          <p:cNvSpPr/>
          <p:nvPr/>
        </p:nvSpPr>
        <p:spPr>
          <a:xfrm>
            <a:off x="914400" y="4819650"/>
            <a:ext cx="10477500" cy="514350"/>
          </a:xfrm>
          <a:prstGeom prst="rect">
            <a:avLst/>
          </a:prstGeom>
          <a:noFill/>
          <a:ln/>
        </p:spPr>
        <p:txBody>
          <a:bodyPr wrap="square" lIns="0" tIns="0" rIns="0" bIns="0" rtlCol="0" anchor="t">
            <a:normAutofit/>
          </a:bodyPr>
          <a:lstStyle/>
          <a:p>
            <a:pPr algn="l" indent="0" marL="0">
              <a:buNone/>
            </a:pPr>
            <a:r>
              <a:rPr lang="en" altLang="en-US" sz="1280" dirty="0">
                <a:solidFill>
                  <a:srgbClr val="5E7378"/>
                </a:solidFill>
                <a:latin typeface="Arial" pitchFamily="34" charset="0"/>
                <a:ea typeface="Arial" pitchFamily="34" charset="-122"/>
                <a:cs typeface="Arial" pitchFamily="34" charset="-120"/>
              </a:rPr>
              <a:t>Without live text of what is said, they cannot follow at all.</a:t>
            </a:r>
            <a:endParaRPr lang="en" sz="1280" dirty="0"/>
          </a:p>
        </p:txBody>
      </p:sp>
      <p:sp>
        <p:nvSpPr>
          <p:cNvPr id="15" name="Text 13"/>
          <p:cNvSpPr/>
          <p:nvPr/>
        </p:nvSpPr>
        <p:spPr>
          <a:xfrm>
            <a:off x="609600" y="5715000"/>
            <a:ext cx="10953750" cy="571500"/>
          </a:xfrm>
          <a:prstGeom prst="rect">
            <a:avLst/>
          </a:prstGeom>
          <a:noFill/>
          <a:ln/>
        </p:spPr>
        <p:txBody>
          <a:bodyPr wrap="square" lIns="0" tIns="0" rIns="0" bIns="0" rtlCol="0" anchor="ctr">
            <a:normAutofit/>
          </a:bodyPr>
          <a:lstStyle/>
          <a:p>
            <a:pPr algn="l" indent="0" marL="0">
              <a:buNone/>
            </a:pPr>
            <a:r>
              <a:rPr lang="en" altLang="en-US" sz="1500" b="1" dirty="0">
                <a:solidFill>
                  <a:srgbClr val="0E5E6F"/>
                </a:solidFill>
                <a:latin typeface="Arial" pitchFamily="34" charset="0"/>
                <a:ea typeface="Arial" pitchFamily="34" charset="-122"/>
                <a:cs typeface="Arial" pitchFamily="34" charset="-120"/>
              </a:rPr>
              <a:t>LiveKhutbah removes that barrier, every week, in every language in the room.</a:t>
            </a:r>
            <a:endParaRPr lang="en" sz="1500" dirty="0"/>
          </a:p>
        </p:txBody>
      </p:sp>
      <p:sp>
        <p:nvSpPr>
          <p:cNvPr id="16" name="Text 14"/>
          <p:cNvSpPr/>
          <p:nvPr/>
        </p:nvSpPr>
        <p:spPr>
          <a:xfrm>
            <a:off x="609600" y="6477000"/>
            <a:ext cx="5715000" cy="228600"/>
          </a:xfrm>
          <a:prstGeom prst="rect">
            <a:avLst/>
          </a:prstGeom>
          <a:noFill/>
          <a:ln/>
        </p:spPr>
        <p:txBody>
          <a:bodyPr wrap="square" lIns="0" tIns="0" rIns="0" bIns="0" rtlCol="0" anchor="ctr"/>
          <a:lstStyle/>
          <a:p>
            <a:pPr algn="l" indent="0" marL="0">
              <a:buNone/>
            </a:pPr>
            <a:r>
              <a:rPr lang="en-US" sz="1000" dirty="0">
                <a:solidFill>
                  <a:srgbClr val="5E7378"/>
                </a:solidFill>
                <a:latin typeface="Arial" pitchFamily="34" charset="0"/>
                <a:ea typeface="Arial" pitchFamily="34" charset="-122"/>
                <a:cs typeface="Arial" pitchFamily="34" charset="-120"/>
              </a:rPr>
              <a:t>livekhutbah.com</a:t>
            </a:r>
            <a:endParaRPr lang="en-US" sz="1000" dirty="0"/>
          </a:p>
        </p:txBody>
      </p:sp>
      <p:sp>
        <p:nvSpPr>
          <p:cNvPr id="17" name="Text 15"/>
          <p:cNvSpPr/>
          <p:nvPr/>
        </p:nvSpPr>
        <p:spPr>
          <a:xfrm>
            <a:off x="10477500" y="6477000"/>
            <a:ext cx="1104900" cy="228600"/>
          </a:xfrm>
          <a:prstGeom prst="rect">
            <a:avLst/>
          </a:prstGeom>
          <a:noFill/>
          <a:ln/>
        </p:spPr>
        <p:txBody>
          <a:bodyPr wrap="square" lIns="0" tIns="0" rIns="0" bIns="0" rtlCol="0" anchor="ctr"/>
          <a:lstStyle/>
          <a:p>
            <a:pPr algn="r" indent="0" marL="0">
              <a:buNone/>
            </a:pPr>
            <a:r>
              <a:rPr lang="en-US" sz="1000" dirty="0">
                <a:solidFill>
                  <a:srgbClr val="5E7378"/>
                </a:solidFill>
                <a:latin typeface="Arial" pitchFamily="34" charset="0"/>
                <a:ea typeface="Arial" pitchFamily="34" charset="-122"/>
                <a:cs typeface="Arial" pitchFamily="34" charset="-120"/>
              </a:rPr>
              <a:t>2</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7F3EC"/>
          </a:solidFill>
          <a:ln/>
        </p:spPr>
      </p:sp>
      <p:sp>
        <p:nvSpPr>
          <p:cNvPr id="3" name="Text 1"/>
          <p:cNvSpPr/>
          <p:nvPr/>
        </p:nvSpPr>
        <p:spPr>
          <a:xfrm>
            <a:off x="609600" y="419100"/>
            <a:ext cx="9525000" cy="247650"/>
          </a:xfrm>
          <a:prstGeom prst="rect">
            <a:avLst/>
          </a:prstGeom>
          <a:noFill/>
          <a:ln/>
        </p:spPr>
        <p:txBody>
          <a:bodyPr wrap="square" lIns="0" tIns="0" rIns="0" bIns="0" rtlCol="0" anchor="ctr">
            <a:normAutofit/>
          </a:bodyPr>
          <a:lstStyle/>
          <a:p>
            <a:pPr algn="l" indent="0" marL="0">
              <a:buNone/>
            </a:pPr>
            <a:r>
              <a:rPr lang="en" altLang="en-US" sz="1130" b="1" spc="100" kern="0" dirty="0">
                <a:solidFill>
                  <a:srgbClr val="0E5E6F"/>
                </a:solidFill>
                <a:latin typeface="Arial" pitchFamily="34" charset="0"/>
                <a:ea typeface="Arial" pitchFamily="34" charset="-122"/>
                <a:cs typeface="Arial" pitchFamily="34" charset="-120"/>
              </a:rPr>
              <a:t>WHAT IT IS</a:t>
            </a:r>
            <a:endParaRPr lang="en" sz="1130" dirty="0"/>
          </a:p>
        </p:txBody>
      </p:sp>
      <p:sp>
        <p:nvSpPr>
          <p:cNvPr id="4" name="Text 2"/>
          <p:cNvSpPr/>
          <p:nvPr/>
        </p:nvSpPr>
        <p:spPr>
          <a:xfrm>
            <a:off x="609600" y="704850"/>
            <a:ext cx="10953750" cy="1047750"/>
          </a:xfrm>
          <a:prstGeom prst="rect">
            <a:avLst/>
          </a:prstGeom>
          <a:noFill/>
          <a:ln/>
        </p:spPr>
        <p:txBody>
          <a:bodyPr wrap="square" lIns="0" tIns="0" rIns="0" bIns="0" rtlCol="0" anchor="t">
            <a:normAutofit/>
          </a:bodyPr>
          <a:lstStyle/>
          <a:p>
            <a:pPr algn="l" indent="0" marL="0">
              <a:buNone/>
            </a:pPr>
            <a:r>
              <a:rPr lang="en" altLang="en-US" sz="2850" b="1" dirty="0">
                <a:solidFill>
                  <a:srgbClr val="0B2F37"/>
                </a:solidFill>
                <a:latin typeface="Arial" pitchFamily="34" charset="0"/>
                <a:ea typeface="Arial" pitchFamily="34" charset="-122"/>
                <a:cs typeface="Arial" pitchFamily="34" charset="-120"/>
              </a:rPr>
              <a:t>Every word, in their language, as it is said</a:t>
            </a:r>
            <a:endParaRPr lang="en" sz="2850" dirty="0"/>
          </a:p>
        </p:txBody>
      </p:sp>
      <p:sp>
        <p:nvSpPr>
          <p:cNvPr id="5" name="Shape 3"/>
          <p:cNvSpPr/>
          <p:nvPr/>
        </p:nvSpPr>
        <p:spPr>
          <a:xfrm>
            <a:off x="609600" y="1790700"/>
            <a:ext cx="685800" cy="47625"/>
          </a:xfrm>
          <a:prstGeom prst="roundRect">
            <a:avLst>
              <a:gd name="adj" fmla="val 960000"/>
            </a:avLst>
          </a:prstGeom>
          <a:solidFill>
            <a:srgbClr val="E07A3F"/>
          </a:solidFill>
          <a:ln/>
        </p:spPr>
      </p:sp>
      <p:sp>
        <p:nvSpPr>
          <p:cNvPr id="6" name="Text 4"/>
          <p:cNvSpPr/>
          <p:nvPr/>
        </p:nvSpPr>
        <p:spPr>
          <a:xfrm>
            <a:off x="609600" y="2095500"/>
            <a:ext cx="10953750" cy="1238250"/>
          </a:xfrm>
          <a:prstGeom prst="rect">
            <a:avLst/>
          </a:prstGeom>
          <a:noFill/>
          <a:ln/>
        </p:spPr>
        <p:txBody>
          <a:bodyPr wrap="square" lIns="0" tIns="0" rIns="0" bIns="0" rtlCol="0" anchor="t">
            <a:normAutofit/>
          </a:bodyPr>
          <a:lstStyle/>
          <a:p>
            <a:pPr algn="l" indent="0" marL="0">
              <a:buNone/>
            </a:pPr>
            <a:r>
              <a:rPr lang="en" altLang="en-US" sz="1580" dirty="0">
                <a:solidFill>
                  <a:srgbClr val="0B2F37"/>
                </a:solidFill>
                <a:latin typeface="Arial" pitchFamily="34" charset="0"/>
                <a:ea typeface="Arial" pitchFamily="34" charset="-122"/>
                <a:cs typeface="Arial" pitchFamily="34" charset="-120"/>
              </a:rPr>
              <a:t>A phone near the speaker listens. LiveKhutbah writes down what is said and translates it sentence by sentence. People scan a QR code and read along on their own phone, or on a TV in the room.</a:t>
            </a:r>
            <a:endParaRPr lang="en" sz="1580" dirty="0"/>
          </a:p>
        </p:txBody>
      </p:sp>
      <p:sp>
        <p:nvSpPr>
          <p:cNvPr id="7" name="Shape 5"/>
          <p:cNvSpPr/>
          <p:nvPr/>
        </p:nvSpPr>
        <p:spPr>
          <a:xfrm>
            <a:off x="609600" y="3619500"/>
            <a:ext cx="2552700" cy="1619250"/>
          </a:xfrm>
          <a:prstGeom prst="roundRect">
            <a:avLst>
              <a:gd name="adj" fmla="val 5979"/>
            </a:avLst>
          </a:prstGeom>
          <a:solidFill>
            <a:srgbClr val="FFFFFF"/>
          </a:solidFill>
          <a:ln/>
        </p:spPr>
      </p:sp>
      <p:sp>
        <p:nvSpPr>
          <p:cNvPr id="8" name="Text 6"/>
          <p:cNvSpPr/>
          <p:nvPr/>
        </p:nvSpPr>
        <p:spPr>
          <a:xfrm>
            <a:off x="609600" y="3857625"/>
            <a:ext cx="2552700" cy="666750"/>
          </a:xfrm>
          <a:prstGeom prst="rect">
            <a:avLst/>
          </a:prstGeom>
          <a:noFill/>
          <a:ln/>
        </p:spPr>
        <p:txBody>
          <a:bodyPr wrap="square" lIns="0" tIns="0" rIns="0" bIns="0" rtlCol="0" anchor="ctr">
            <a:normAutofit/>
          </a:bodyPr>
          <a:lstStyle/>
          <a:p>
            <a:pPr algn="ctr" indent="0" marL="0">
              <a:buNone/>
            </a:pPr>
            <a:r>
              <a:rPr lang="en" altLang="en-US" sz="3300" b="1" dirty="0">
                <a:solidFill>
                  <a:srgbClr val="0E5E6F"/>
                </a:solidFill>
                <a:latin typeface="Arial" pitchFamily="34" charset="0"/>
                <a:ea typeface="Arial" pitchFamily="34" charset="-122"/>
                <a:cs typeface="Arial" pitchFamily="34" charset="-120"/>
              </a:rPr>
              <a:t>100+</a:t>
            </a:r>
            <a:endParaRPr lang="en" sz="3300" dirty="0"/>
          </a:p>
        </p:txBody>
      </p:sp>
      <p:sp>
        <p:nvSpPr>
          <p:cNvPr id="9" name="Text 7"/>
          <p:cNvSpPr/>
          <p:nvPr/>
        </p:nvSpPr>
        <p:spPr>
          <a:xfrm>
            <a:off x="609600" y="4572000"/>
            <a:ext cx="2552700" cy="476250"/>
          </a:xfrm>
          <a:prstGeom prst="rect">
            <a:avLst/>
          </a:prstGeom>
          <a:noFill/>
          <a:ln/>
        </p:spPr>
        <p:txBody>
          <a:bodyPr wrap="square" lIns="0" tIns="0" rIns="0" bIns="0" rtlCol="0" anchor="ctr">
            <a:normAutofit/>
          </a:bodyPr>
          <a:lstStyle/>
          <a:p>
            <a:pPr algn="ctr" indent="0" marL="0">
              <a:buNone/>
            </a:pPr>
            <a:r>
              <a:rPr lang="en" altLang="en-US" sz="1350" dirty="0">
                <a:solidFill>
                  <a:srgbClr val="0B2F37"/>
                </a:solidFill>
                <a:latin typeface="Arial" pitchFamily="34" charset="0"/>
                <a:ea typeface="Arial" pitchFamily="34" charset="-122"/>
                <a:cs typeface="Arial" pitchFamily="34" charset="-120"/>
              </a:rPr>
              <a:t>languages</a:t>
            </a:r>
            <a:endParaRPr lang="en" sz="1350" dirty="0"/>
          </a:p>
        </p:txBody>
      </p:sp>
      <p:sp>
        <p:nvSpPr>
          <p:cNvPr id="10" name="Shape 8"/>
          <p:cNvSpPr/>
          <p:nvPr/>
        </p:nvSpPr>
        <p:spPr>
          <a:xfrm>
            <a:off x="3390900" y="3619500"/>
            <a:ext cx="2552700" cy="1619250"/>
          </a:xfrm>
          <a:prstGeom prst="roundRect">
            <a:avLst>
              <a:gd name="adj" fmla="val 5979"/>
            </a:avLst>
          </a:prstGeom>
          <a:solidFill>
            <a:srgbClr val="FFFFFF"/>
          </a:solidFill>
          <a:ln/>
        </p:spPr>
      </p:sp>
      <p:sp>
        <p:nvSpPr>
          <p:cNvPr id="11" name="Text 9"/>
          <p:cNvSpPr/>
          <p:nvPr/>
        </p:nvSpPr>
        <p:spPr>
          <a:xfrm>
            <a:off x="3390900" y="3857625"/>
            <a:ext cx="2552700" cy="666750"/>
          </a:xfrm>
          <a:prstGeom prst="rect">
            <a:avLst/>
          </a:prstGeom>
          <a:noFill/>
          <a:ln/>
        </p:spPr>
        <p:txBody>
          <a:bodyPr wrap="square" lIns="0" tIns="0" rIns="0" bIns="0" rtlCol="0" anchor="ctr">
            <a:normAutofit/>
          </a:bodyPr>
          <a:lstStyle/>
          <a:p>
            <a:pPr algn="ctr" indent="0" marL="0">
              <a:buNone/>
            </a:pPr>
            <a:r>
              <a:rPr lang="en" altLang="en-US" sz="3300" b="1" dirty="0">
                <a:solidFill>
                  <a:srgbClr val="0E5E6F"/>
                </a:solidFill>
                <a:latin typeface="Arial" pitchFamily="34" charset="0"/>
                <a:ea typeface="Arial" pitchFamily="34" charset="-122"/>
                <a:cs typeface="Arial" pitchFamily="34" charset="-120"/>
              </a:rPr>
              <a:t>Live</a:t>
            </a:r>
            <a:endParaRPr lang="en" sz="3300" dirty="0"/>
          </a:p>
        </p:txBody>
      </p:sp>
      <p:sp>
        <p:nvSpPr>
          <p:cNvPr id="12" name="Text 10"/>
          <p:cNvSpPr/>
          <p:nvPr/>
        </p:nvSpPr>
        <p:spPr>
          <a:xfrm>
            <a:off x="3390900" y="4572000"/>
            <a:ext cx="2552700" cy="476250"/>
          </a:xfrm>
          <a:prstGeom prst="rect">
            <a:avLst/>
          </a:prstGeom>
          <a:noFill/>
          <a:ln/>
        </p:spPr>
        <p:txBody>
          <a:bodyPr wrap="square" lIns="0" tIns="0" rIns="0" bIns="0" rtlCol="0" anchor="ctr">
            <a:normAutofit/>
          </a:bodyPr>
          <a:lstStyle/>
          <a:p>
            <a:pPr algn="ctr" indent="0" marL="0">
              <a:buNone/>
            </a:pPr>
            <a:r>
              <a:rPr lang="en" altLang="en-US" sz="1350" dirty="0">
                <a:solidFill>
                  <a:srgbClr val="0B2F37"/>
                </a:solidFill>
                <a:latin typeface="Arial" pitchFamily="34" charset="0"/>
                <a:ea typeface="Arial" pitchFamily="34" charset="-122"/>
                <a:cs typeface="Arial" pitchFamily="34" charset="-120"/>
              </a:rPr>
              <a:t>word by word</a:t>
            </a:r>
            <a:endParaRPr lang="en" sz="1350" dirty="0"/>
          </a:p>
        </p:txBody>
      </p:sp>
      <p:sp>
        <p:nvSpPr>
          <p:cNvPr id="13" name="Shape 11"/>
          <p:cNvSpPr/>
          <p:nvPr/>
        </p:nvSpPr>
        <p:spPr>
          <a:xfrm>
            <a:off x="6172200" y="3619500"/>
            <a:ext cx="2552700" cy="1619250"/>
          </a:xfrm>
          <a:prstGeom prst="roundRect">
            <a:avLst>
              <a:gd name="adj" fmla="val 5979"/>
            </a:avLst>
          </a:prstGeom>
          <a:solidFill>
            <a:srgbClr val="FFFFFF"/>
          </a:solidFill>
          <a:ln/>
        </p:spPr>
      </p:sp>
      <p:sp>
        <p:nvSpPr>
          <p:cNvPr id="14" name="Text 12"/>
          <p:cNvSpPr/>
          <p:nvPr/>
        </p:nvSpPr>
        <p:spPr>
          <a:xfrm>
            <a:off x="6172200" y="3857625"/>
            <a:ext cx="2552700" cy="666750"/>
          </a:xfrm>
          <a:prstGeom prst="rect">
            <a:avLst/>
          </a:prstGeom>
          <a:noFill/>
          <a:ln/>
        </p:spPr>
        <p:txBody>
          <a:bodyPr wrap="square" lIns="0" tIns="0" rIns="0" bIns="0" rtlCol="0" anchor="ctr">
            <a:normAutofit/>
          </a:bodyPr>
          <a:lstStyle/>
          <a:p>
            <a:pPr algn="ctr" indent="0" marL="0">
              <a:buNone/>
            </a:pPr>
            <a:r>
              <a:rPr lang="en" altLang="en-US" sz="3300" b="1" dirty="0">
                <a:solidFill>
                  <a:srgbClr val="0E5E6F"/>
                </a:solidFill>
                <a:latin typeface="Arial" pitchFamily="34" charset="0"/>
                <a:ea typeface="Arial" pitchFamily="34" charset="-122"/>
                <a:cs typeface="Arial" pitchFamily="34" charset="-120"/>
              </a:rPr>
              <a:t>0</a:t>
            </a:r>
            <a:endParaRPr lang="en" sz="3300" dirty="0"/>
          </a:p>
        </p:txBody>
      </p:sp>
      <p:sp>
        <p:nvSpPr>
          <p:cNvPr id="15" name="Text 13"/>
          <p:cNvSpPr/>
          <p:nvPr/>
        </p:nvSpPr>
        <p:spPr>
          <a:xfrm>
            <a:off x="6172200" y="4572000"/>
            <a:ext cx="2552700" cy="476250"/>
          </a:xfrm>
          <a:prstGeom prst="rect">
            <a:avLst/>
          </a:prstGeom>
          <a:noFill/>
          <a:ln/>
        </p:spPr>
        <p:txBody>
          <a:bodyPr wrap="square" lIns="0" tIns="0" rIns="0" bIns="0" rtlCol="0" anchor="ctr">
            <a:normAutofit/>
          </a:bodyPr>
          <a:lstStyle/>
          <a:p>
            <a:pPr algn="ctr" indent="0" marL="0">
              <a:buNone/>
            </a:pPr>
            <a:r>
              <a:rPr lang="en" altLang="en-US" sz="1350" dirty="0">
                <a:solidFill>
                  <a:srgbClr val="0B2F37"/>
                </a:solidFill>
                <a:latin typeface="Arial" pitchFamily="34" charset="0"/>
                <a:ea typeface="Arial" pitchFamily="34" charset="-122"/>
                <a:cs typeface="Arial" pitchFamily="34" charset="-120"/>
              </a:rPr>
              <a:t>apps to install</a:t>
            </a:r>
            <a:endParaRPr lang="en" sz="1350" dirty="0"/>
          </a:p>
        </p:txBody>
      </p:sp>
      <p:sp>
        <p:nvSpPr>
          <p:cNvPr id="16" name="Shape 14"/>
          <p:cNvSpPr/>
          <p:nvPr/>
        </p:nvSpPr>
        <p:spPr>
          <a:xfrm>
            <a:off x="8953500" y="3619500"/>
            <a:ext cx="2552700" cy="1619250"/>
          </a:xfrm>
          <a:prstGeom prst="roundRect">
            <a:avLst>
              <a:gd name="adj" fmla="val 5979"/>
            </a:avLst>
          </a:prstGeom>
          <a:solidFill>
            <a:srgbClr val="FFFFFF"/>
          </a:solidFill>
          <a:ln/>
        </p:spPr>
      </p:sp>
      <p:sp>
        <p:nvSpPr>
          <p:cNvPr id="17" name="Text 15"/>
          <p:cNvSpPr/>
          <p:nvPr/>
        </p:nvSpPr>
        <p:spPr>
          <a:xfrm>
            <a:off x="8953500" y="3857625"/>
            <a:ext cx="2552700" cy="666750"/>
          </a:xfrm>
          <a:prstGeom prst="rect">
            <a:avLst/>
          </a:prstGeom>
          <a:noFill/>
          <a:ln/>
        </p:spPr>
        <p:txBody>
          <a:bodyPr wrap="square" lIns="0" tIns="0" rIns="0" bIns="0" rtlCol="0" anchor="ctr">
            <a:normAutofit/>
          </a:bodyPr>
          <a:lstStyle/>
          <a:p>
            <a:pPr algn="ctr" indent="0" marL="0">
              <a:buNone/>
            </a:pPr>
            <a:r>
              <a:rPr lang="en" altLang="en-US" sz="3300" b="1" dirty="0">
                <a:solidFill>
                  <a:srgbClr val="0E5E6F"/>
                </a:solidFill>
                <a:latin typeface="Arial" pitchFamily="34" charset="0"/>
                <a:ea typeface="Arial" pitchFamily="34" charset="-122"/>
                <a:cs typeface="Arial" pitchFamily="34" charset="-120"/>
              </a:rPr>
              <a:t>No limit</a:t>
            </a:r>
            <a:endParaRPr lang="en" sz="3300" dirty="0"/>
          </a:p>
        </p:txBody>
      </p:sp>
      <p:sp>
        <p:nvSpPr>
          <p:cNvPr id="18" name="Text 16"/>
          <p:cNvSpPr/>
          <p:nvPr/>
        </p:nvSpPr>
        <p:spPr>
          <a:xfrm>
            <a:off x="8953500" y="4572000"/>
            <a:ext cx="2552700" cy="476250"/>
          </a:xfrm>
          <a:prstGeom prst="rect">
            <a:avLst/>
          </a:prstGeom>
          <a:noFill/>
          <a:ln/>
        </p:spPr>
        <p:txBody>
          <a:bodyPr wrap="square" lIns="0" tIns="0" rIns="0" bIns="0" rtlCol="0" anchor="ctr">
            <a:normAutofit/>
          </a:bodyPr>
          <a:lstStyle/>
          <a:p>
            <a:pPr algn="ctr" indent="0" marL="0">
              <a:buNone/>
            </a:pPr>
            <a:r>
              <a:rPr lang="en" altLang="en-US" sz="1350" dirty="0">
                <a:solidFill>
                  <a:srgbClr val="0B2F37"/>
                </a:solidFill>
                <a:latin typeface="Arial" pitchFamily="34" charset="0"/>
                <a:ea typeface="Arial" pitchFamily="34" charset="-122"/>
                <a:cs typeface="Arial" pitchFamily="34" charset="-120"/>
              </a:rPr>
              <a:t>on listeners</a:t>
            </a:r>
            <a:endParaRPr lang="en" sz="1350" dirty="0"/>
          </a:p>
        </p:txBody>
      </p:sp>
      <p:sp>
        <p:nvSpPr>
          <p:cNvPr id="19" name="Text 17"/>
          <p:cNvSpPr/>
          <p:nvPr/>
        </p:nvSpPr>
        <p:spPr>
          <a:xfrm>
            <a:off x="609600" y="6477000"/>
            <a:ext cx="5715000" cy="228600"/>
          </a:xfrm>
          <a:prstGeom prst="rect">
            <a:avLst/>
          </a:prstGeom>
          <a:noFill/>
          <a:ln/>
        </p:spPr>
        <p:txBody>
          <a:bodyPr wrap="square" lIns="0" tIns="0" rIns="0" bIns="0" rtlCol="0" anchor="ctr"/>
          <a:lstStyle/>
          <a:p>
            <a:pPr algn="l" indent="0" marL="0">
              <a:buNone/>
            </a:pPr>
            <a:r>
              <a:rPr lang="en-US" sz="1000" dirty="0">
                <a:solidFill>
                  <a:srgbClr val="5E7378"/>
                </a:solidFill>
                <a:latin typeface="Arial" pitchFamily="34" charset="0"/>
                <a:ea typeface="Arial" pitchFamily="34" charset="-122"/>
                <a:cs typeface="Arial" pitchFamily="34" charset="-120"/>
              </a:rPr>
              <a:t>livekhutbah.com</a:t>
            </a:r>
            <a:endParaRPr lang="en-US" sz="1000" dirty="0"/>
          </a:p>
        </p:txBody>
      </p:sp>
      <p:sp>
        <p:nvSpPr>
          <p:cNvPr id="20" name="Text 18"/>
          <p:cNvSpPr/>
          <p:nvPr/>
        </p:nvSpPr>
        <p:spPr>
          <a:xfrm>
            <a:off x="10477500" y="6477000"/>
            <a:ext cx="1104900" cy="228600"/>
          </a:xfrm>
          <a:prstGeom prst="rect">
            <a:avLst/>
          </a:prstGeom>
          <a:noFill/>
          <a:ln/>
        </p:spPr>
        <p:txBody>
          <a:bodyPr wrap="square" lIns="0" tIns="0" rIns="0" bIns="0" rtlCol="0" anchor="ctr"/>
          <a:lstStyle/>
          <a:p>
            <a:pPr algn="r" indent="0" marL="0">
              <a:buNone/>
            </a:pPr>
            <a:r>
              <a:rPr lang="en-US" sz="1000" dirty="0">
                <a:solidFill>
                  <a:srgbClr val="5E7378"/>
                </a:solidFill>
                <a:latin typeface="Arial" pitchFamily="34" charset="0"/>
                <a:ea typeface="Arial" pitchFamily="34" charset="-122"/>
                <a:cs typeface="Arial" pitchFamily="34" charset="-120"/>
              </a:rPr>
              <a:t>3</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7F3EC"/>
          </a:solidFill>
          <a:ln/>
        </p:spPr>
      </p:sp>
      <p:sp>
        <p:nvSpPr>
          <p:cNvPr id="3" name="Text 1"/>
          <p:cNvSpPr/>
          <p:nvPr/>
        </p:nvSpPr>
        <p:spPr>
          <a:xfrm>
            <a:off x="609600" y="419100"/>
            <a:ext cx="9525000" cy="247650"/>
          </a:xfrm>
          <a:prstGeom prst="rect">
            <a:avLst/>
          </a:prstGeom>
          <a:noFill/>
          <a:ln/>
        </p:spPr>
        <p:txBody>
          <a:bodyPr wrap="square" lIns="0" tIns="0" rIns="0" bIns="0" rtlCol="0" anchor="ctr">
            <a:normAutofit/>
          </a:bodyPr>
          <a:lstStyle/>
          <a:p>
            <a:pPr algn="l" indent="0" marL="0">
              <a:buNone/>
            </a:pPr>
            <a:r>
              <a:rPr lang="en" altLang="en-US" sz="1130" b="1" spc="100" kern="0" dirty="0">
                <a:solidFill>
                  <a:srgbClr val="0E5E6F"/>
                </a:solidFill>
                <a:latin typeface="Arial" pitchFamily="34" charset="0"/>
                <a:ea typeface="Arial" pitchFamily="34" charset="-122"/>
                <a:cs typeface="Arial" pitchFamily="34" charset="-120"/>
              </a:rPr>
              <a:t>HOW IT WORKS</a:t>
            </a:r>
            <a:endParaRPr lang="en" sz="1130" dirty="0"/>
          </a:p>
        </p:txBody>
      </p:sp>
      <p:sp>
        <p:nvSpPr>
          <p:cNvPr id="4" name="Text 2"/>
          <p:cNvSpPr/>
          <p:nvPr/>
        </p:nvSpPr>
        <p:spPr>
          <a:xfrm>
            <a:off x="609600" y="704850"/>
            <a:ext cx="10953750" cy="1047750"/>
          </a:xfrm>
          <a:prstGeom prst="rect">
            <a:avLst/>
          </a:prstGeom>
          <a:noFill/>
          <a:ln/>
        </p:spPr>
        <p:txBody>
          <a:bodyPr wrap="square" lIns="0" tIns="0" rIns="0" bIns="0" rtlCol="0" anchor="t">
            <a:normAutofit/>
          </a:bodyPr>
          <a:lstStyle/>
          <a:p>
            <a:pPr algn="l" indent="0" marL="0">
              <a:buNone/>
            </a:pPr>
            <a:r>
              <a:rPr lang="en" altLang="en-US" sz="2850" b="1" dirty="0">
                <a:solidFill>
                  <a:srgbClr val="0B2F37"/>
                </a:solidFill>
                <a:latin typeface="Arial" pitchFamily="34" charset="0"/>
                <a:ea typeface="Arial" pitchFamily="34" charset="-122"/>
                <a:cs typeface="Arial" pitchFamily="34" charset="-120"/>
              </a:rPr>
              <a:t>How the words reach everyone in the room</a:t>
            </a:r>
            <a:endParaRPr lang="en" sz="2850" dirty="0"/>
          </a:p>
        </p:txBody>
      </p:sp>
      <p:sp>
        <p:nvSpPr>
          <p:cNvPr id="5" name="Shape 3"/>
          <p:cNvSpPr/>
          <p:nvPr/>
        </p:nvSpPr>
        <p:spPr>
          <a:xfrm>
            <a:off x="609600" y="1790700"/>
            <a:ext cx="685800" cy="47625"/>
          </a:xfrm>
          <a:prstGeom prst="roundRect">
            <a:avLst>
              <a:gd name="adj" fmla="val 960000"/>
            </a:avLst>
          </a:prstGeom>
          <a:solidFill>
            <a:srgbClr val="E07A3F"/>
          </a:solidFill>
          <a:ln/>
        </p:spPr>
      </p:sp>
      <p:sp>
        <p:nvSpPr>
          <p:cNvPr id="6" name="Shape 4"/>
          <p:cNvSpPr/>
          <p:nvPr/>
        </p:nvSpPr>
        <p:spPr>
          <a:xfrm>
            <a:off x="609600" y="2038350"/>
            <a:ext cx="3505200" cy="4248150"/>
          </a:xfrm>
          <a:prstGeom prst="roundRect">
            <a:avLst>
              <a:gd name="adj" fmla="val 1418"/>
            </a:avLst>
          </a:prstGeom>
          <a:solidFill>
            <a:srgbClr val="FFFFFF"/>
          </a:solidFill>
          <a:ln/>
        </p:spPr>
      </p:sp>
      <p:pic>
        <p:nvPicPr>
          <p:cNvPr id="7" name="Image 0" descr="/var/folders/1z/crfbntg115l2c0hhbc4fqsmr0000gn/T/deck-GUZQtc/step-en-1.jpg">    </p:cNvPr>
          <p:cNvPicPr>
            <a:picLocks noChangeAspect="1"/>
          </p:cNvPicPr>
          <p:nvPr/>
        </p:nvPicPr>
        <p:blipFill>
          <a:blip r:embed="rId1"/>
          <a:stretch>
            <a:fillRect/>
          </a:stretch>
        </p:blipFill>
        <p:spPr>
          <a:xfrm>
            <a:off x="609600" y="2038350"/>
            <a:ext cx="3505200" cy="2857500"/>
          </a:xfrm>
          <a:prstGeom prst="rect">
            <a:avLst/>
          </a:prstGeom>
        </p:spPr>
      </p:pic>
      <p:sp>
        <p:nvSpPr>
          <p:cNvPr id="8" name="Text 5"/>
          <p:cNvSpPr/>
          <p:nvPr/>
        </p:nvSpPr>
        <p:spPr>
          <a:xfrm>
            <a:off x="838200" y="5029200"/>
            <a:ext cx="3048000" cy="304800"/>
          </a:xfrm>
          <a:prstGeom prst="rect">
            <a:avLst/>
          </a:prstGeom>
          <a:noFill/>
          <a:ln/>
        </p:spPr>
        <p:txBody>
          <a:bodyPr wrap="square" lIns="0" tIns="0" rIns="0" bIns="0" rtlCol="0" anchor="ctr">
            <a:normAutofit/>
          </a:bodyPr>
          <a:lstStyle/>
          <a:p>
            <a:pPr algn="l" indent="0" marL="0">
              <a:buNone/>
            </a:pPr>
            <a:r>
              <a:rPr lang="en" altLang="en-US" sz="1350" b="1" dirty="0">
                <a:solidFill>
                  <a:srgbClr val="0B2F37"/>
                </a:solidFill>
                <a:latin typeface="Arial" pitchFamily="34" charset="0"/>
                <a:ea typeface="Arial" pitchFamily="34" charset="-122"/>
                <a:cs typeface="Arial" pitchFamily="34" charset="-120"/>
              </a:rPr>
              <a:t>1. Press Go live</a:t>
            </a:r>
            <a:endParaRPr lang="en" sz="1350" dirty="0"/>
          </a:p>
        </p:txBody>
      </p:sp>
      <p:sp>
        <p:nvSpPr>
          <p:cNvPr id="9" name="Text 6"/>
          <p:cNvSpPr/>
          <p:nvPr/>
        </p:nvSpPr>
        <p:spPr>
          <a:xfrm>
            <a:off x="838200" y="5372100"/>
            <a:ext cx="3048000" cy="857250"/>
          </a:xfrm>
          <a:prstGeom prst="rect">
            <a:avLst/>
          </a:prstGeom>
          <a:noFill/>
          <a:ln/>
        </p:spPr>
        <p:txBody>
          <a:bodyPr wrap="square" lIns="0" tIns="0" rIns="0" bIns="0" rtlCol="0" anchor="t">
            <a:normAutofit/>
          </a:bodyPr>
          <a:lstStyle/>
          <a:p>
            <a:pPr algn="l" indent="0" marL="0">
              <a:buNone/>
            </a:pPr>
            <a:r>
              <a:rPr lang="en" altLang="en-US" sz="1010" dirty="0">
                <a:solidFill>
                  <a:srgbClr val="5E7378"/>
                </a:solidFill>
                <a:latin typeface="Arial" pitchFamily="34" charset="0"/>
                <a:ea typeface="Arial" pitchFamily="34" charset="-122"/>
                <a:cs typeface="Arial" pitchFamily="34" charset="-120"/>
              </a:rPr>
              <a:t>Put a phone near the speaker with a clip-on mic, and press Go live. The app listens and translates as they speak.</a:t>
            </a:r>
            <a:endParaRPr lang="en" sz="1010" dirty="0"/>
          </a:p>
        </p:txBody>
      </p:sp>
      <p:sp>
        <p:nvSpPr>
          <p:cNvPr id="10" name="Shape 7"/>
          <p:cNvSpPr/>
          <p:nvPr/>
        </p:nvSpPr>
        <p:spPr>
          <a:xfrm>
            <a:off x="4343400" y="2038350"/>
            <a:ext cx="3505200" cy="4248150"/>
          </a:xfrm>
          <a:prstGeom prst="roundRect">
            <a:avLst>
              <a:gd name="adj" fmla="val 1418"/>
            </a:avLst>
          </a:prstGeom>
          <a:solidFill>
            <a:srgbClr val="FFFFFF"/>
          </a:solidFill>
          <a:ln/>
        </p:spPr>
      </p:sp>
      <p:pic>
        <p:nvPicPr>
          <p:cNvPr id="11" name="Image 1" descr="/var/folders/1z/crfbntg115l2c0hhbc4fqsmr0000gn/T/deck-GUZQtc/step-en-2.jpg">    </p:cNvPr>
          <p:cNvPicPr>
            <a:picLocks noChangeAspect="1"/>
          </p:cNvPicPr>
          <p:nvPr/>
        </p:nvPicPr>
        <p:blipFill>
          <a:blip r:embed="rId2"/>
          <a:stretch>
            <a:fillRect/>
          </a:stretch>
        </p:blipFill>
        <p:spPr>
          <a:xfrm>
            <a:off x="4343400" y="2038350"/>
            <a:ext cx="3505200" cy="2857500"/>
          </a:xfrm>
          <a:prstGeom prst="rect">
            <a:avLst/>
          </a:prstGeom>
        </p:spPr>
      </p:pic>
      <p:sp>
        <p:nvSpPr>
          <p:cNvPr id="12" name="Text 8"/>
          <p:cNvSpPr/>
          <p:nvPr/>
        </p:nvSpPr>
        <p:spPr>
          <a:xfrm>
            <a:off x="4572000" y="5029200"/>
            <a:ext cx="3048000" cy="304800"/>
          </a:xfrm>
          <a:prstGeom prst="rect">
            <a:avLst/>
          </a:prstGeom>
          <a:noFill/>
          <a:ln/>
        </p:spPr>
        <p:txBody>
          <a:bodyPr wrap="square" lIns="0" tIns="0" rIns="0" bIns="0" rtlCol="0" anchor="ctr">
            <a:normAutofit/>
          </a:bodyPr>
          <a:lstStyle/>
          <a:p>
            <a:pPr algn="l" indent="0" marL="0">
              <a:buNone/>
            </a:pPr>
            <a:r>
              <a:rPr lang="en" altLang="en-US" sz="1350" b="1" dirty="0">
                <a:solidFill>
                  <a:srgbClr val="0B2F37"/>
                </a:solidFill>
                <a:latin typeface="Arial" pitchFamily="34" charset="0"/>
                <a:ea typeface="Arial" pitchFamily="34" charset="-122"/>
                <a:cs typeface="Arial" pitchFamily="34" charset="-120"/>
              </a:rPr>
              <a:t>2. People scan your QR code</a:t>
            </a:r>
            <a:endParaRPr lang="en" sz="1350" dirty="0"/>
          </a:p>
        </p:txBody>
      </p:sp>
      <p:sp>
        <p:nvSpPr>
          <p:cNvPr id="13" name="Text 9"/>
          <p:cNvSpPr/>
          <p:nvPr/>
        </p:nvSpPr>
        <p:spPr>
          <a:xfrm>
            <a:off x="4572000" y="5372100"/>
            <a:ext cx="3048000" cy="857250"/>
          </a:xfrm>
          <a:prstGeom prst="rect">
            <a:avLst/>
          </a:prstGeom>
          <a:noFill/>
          <a:ln/>
        </p:spPr>
        <p:txBody>
          <a:bodyPr wrap="square" lIns="0" tIns="0" rIns="0" bIns="0" rtlCol="0" anchor="t">
            <a:normAutofit/>
          </a:bodyPr>
          <a:lstStyle/>
          <a:p>
            <a:pPr algn="l" indent="0" marL="0">
              <a:buNone/>
            </a:pPr>
            <a:r>
              <a:rPr lang="en" altLang="en-US" sz="1010" dirty="0">
                <a:solidFill>
                  <a:srgbClr val="5E7378"/>
                </a:solidFill>
                <a:latin typeface="Arial" pitchFamily="34" charset="0"/>
                <a:ea typeface="Arial" pitchFamily="34" charset="-122"/>
                <a:cs typeface="Arial" pitchFamily="34" charset="-120"/>
              </a:rPr>
              <a:t>Print your roll-up or show it on a screen. People scan it with their camera: no app, no account.</a:t>
            </a:r>
            <a:endParaRPr lang="en" sz="1010" dirty="0"/>
          </a:p>
        </p:txBody>
      </p:sp>
      <p:sp>
        <p:nvSpPr>
          <p:cNvPr id="14" name="Shape 10"/>
          <p:cNvSpPr/>
          <p:nvPr/>
        </p:nvSpPr>
        <p:spPr>
          <a:xfrm>
            <a:off x="8077200" y="2038350"/>
            <a:ext cx="3505200" cy="4248150"/>
          </a:xfrm>
          <a:prstGeom prst="roundRect">
            <a:avLst>
              <a:gd name="adj" fmla="val 1418"/>
            </a:avLst>
          </a:prstGeom>
          <a:solidFill>
            <a:srgbClr val="FFFFFF"/>
          </a:solidFill>
          <a:ln/>
        </p:spPr>
      </p:sp>
      <p:pic>
        <p:nvPicPr>
          <p:cNvPr id="15" name="Image 2" descr="/var/folders/1z/crfbntg115l2c0hhbc4fqsmr0000gn/T/deck-GUZQtc/step-en-3.jpg">    </p:cNvPr>
          <p:cNvPicPr>
            <a:picLocks noChangeAspect="1"/>
          </p:cNvPicPr>
          <p:nvPr/>
        </p:nvPicPr>
        <p:blipFill>
          <a:blip r:embed="rId3"/>
          <a:stretch>
            <a:fillRect/>
          </a:stretch>
        </p:blipFill>
        <p:spPr>
          <a:xfrm>
            <a:off x="8077200" y="2038350"/>
            <a:ext cx="3505200" cy="2857500"/>
          </a:xfrm>
          <a:prstGeom prst="rect">
            <a:avLst/>
          </a:prstGeom>
        </p:spPr>
      </p:pic>
      <p:sp>
        <p:nvSpPr>
          <p:cNvPr id="16" name="Text 11"/>
          <p:cNvSpPr/>
          <p:nvPr/>
        </p:nvSpPr>
        <p:spPr>
          <a:xfrm>
            <a:off x="8305800" y="5029200"/>
            <a:ext cx="3048000" cy="304800"/>
          </a:xfrm>
          <a:prstGeom prst="rect">
            <a:avLst/>
          </a:prstGeom>
          <a:noFill/>
          <a:ln/>
        </p:spPr>
        <p:txBody>
          <a:bodyPr wrap="square" lIns="0" tIns="0" rIns="0" bIns="0" rtlCol="0" anchor="ctr">
            <a:normAutofit/>
          </a:bodyPr>
          <a:lstStyle/>
          <a:p>
            <a:pPr algn="l" indent="0" marL="0">
              <a:buNone/>
            </a:pPr>
            <a:r>
              <a:rPr lang="en" altLang="en-US" sz="1350" b="1" dirty="0">
                <a:solidFill>
                  <a:srgbClr val="0B2F37"/>
                </a:solidFill>
                <a:latin typeface="Arial" pitchFamily="34" charset="0"/>
                <a:ea typeface="Arial" pitchFamily="34" charset="-122"/>
                <a:cs typeface="Arial" pitchFamily="34" charset="-120"/>
              </a:rPr>
              <a:t>3. They follow in their language</a:t>
            </a:r>
            <a:endParaRPr lang="en" sz="1350" dirty="0"/>
          </a:p>
        </p:txBody>
      </p:sp>
      <p:sp>
        <p:nvSpPr>
          <p:cNvPr id="17" name="Text 12"/>
          <p:cNvSpPr/>
          <p:nvPr/>
        </p:nvSpPr>
        <p:spPr>
          <a:xfrm>
            <a:off x="8305800" y="5372100"/>
            <a:ext cx="3048000" cy="857250"/>
          </a:xfrm>
          <a:prstGeom prst="rect">
            <a:avLst/>
          </a:prstGeom>
          <a:noFill/>
          <a:ln/>
        </p:spPr>
        <p:txBody>
          <a:bodyPr wrap="square" lIns="0" tIns="0" rIns="0" bIns="0" rtlCol="0" anchor="t">
            <a:normAutofit/>
          </a:bodyPr>
          <a:lstStyle/>
          <a:p>
            <a:pPr algn="l" indent="0" marL="0">
              <a:buNone/>
            </a:pPr>
            <a:r>
              <a:rPr lang="en" altLang="en-US" sz="1010" dirty="0">
                <a:solidFill>
                  <a:srgbClr val="5E7378"/>
                </a:solidFill>
                <a:latin typeface="Arial" pitchFamily="34" charset="0"/>
                <a:ea typeface="Arial" pitchFamily="34" charset="-122"/>
                <a:cs typeface="Arial" pitchFamily="34" charset="-120"/>
              </a:rPr>
              <a:t>Each person picks their language and reads along live. You can also show it on a TV in the room.</a:t>
            </a:r>
            <a:endParaRPr lang="en" sz="1010" dirty="0"/>
          </a:p>
        </p:txBody>
      </p:sp>
      <p:sp>
        <p:nvSpPr>
          <p:cNvPr id="18" name="Text 13"/>
          <p:cNvSpPr/>
          <p:nvPr/>
        </p:nvSpPr>
        <p:spPr>
          <a:xfrm>
            <a:off x="609600" y="6477000"/>
            <a:ext cx="5715000" cy="228600"/>
          </a:xfrm>
          <a:prstGeom prst="rect">
            <a:avLst/>
          </a:prstGeom>
          <a:noFill/>
          <a:ln/>
        </p:spPr>
        <p:txBody>
          <a:bodyPr wrap="square" lIns="0" tIns="0" rIns="0" bIns="0" rtlCol="0" anchor="ctr"/>
          <a:lstStyle/>
          <a:p>
            <a:pPr algn="l" indent="0" marL="0">
              <a:buNone/>
            </a:pPr>
            <a:r>
              <a:rPr lang="en-US" sz="1000" dirty="0">
                <a:solidFill>
                  <a:srgbClr val="5E7378"/>
                </a:solidFill>
                <a:latin typeface="Arial" pitchFamily="34" charset="0"/>
                <a:ea typeface="Arial" pitchFamily="34" charset="-122"/>
                <a:cs typeface="Arial" pitchFamily="34" charset="-120"/>
              </a:rPr>
              <a:t>livekhutbah.com</a:t>
            </a:r>
            <a:endParaRPr lang="en-US" sz="1000" dirty="0"/>
          </a:p>
        </p:txBody>
      </p:sp>
      <p:sp>
        <p:nvSpPr>
          <p:cNvPr id="19" name="Text 14"/>
          <p:cNvSpPr/>
          <p:nvPr/>
        </p:nvSpPr>
        <p:spPr>
          <a:xfrm>
            <a:off x="10477500" y="6477000"/>
            <a:ext cx="1104900" cy="228600"/>
          </a:xfrm>
          <a:prstGeom prst="rect">
            <a:avLst/>
          </a:prstGeom>
          <a:noFill/>
          <a:ln/>
        </p:spPr>
        <p:txBody>
          <a:bodyPr wrap="square" lIns="0" tIns="0" rIns="0" bIns="0" rtlCol="0" anchor="ctr"/>
          <a:lstStyle/>
          <a:p>
            <a:pPr algn="r" indent="0" marL="0">
              <a:buNone/>
            </a:pPr>
            <a:r>
              <a:rPr lang="en-US" sz="1000" dirty="0">
                <a:solidFill>
                  <a:srgbClr val="5E7378"/>
                </a:solidFill>
                <a:latin typeface="Arial" pitchFamily="34" charset="0"/>
                <a:ea typeface="Arial" pitchFamily="34" charset="-122"/>
                <a:cs typeface="Arial" pitchFamily="34" charset="-120"/>
              </a:rPr>
              <a:t>4</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7F3EC"/>
          </a:solidFill>
          <a:ln/>
        </p:spPr>
      </p:sp>
      <p:sp>
        <p:nvSpPr>
          <p:cNvPr id="3" name="Text 1"/>
          <p:cNvSpPr/>
          <p:nvPr/>
        </p:nvSpPr>
        <p:spPr>
          <a:xfrm>
            <a:off x="609600" y="419100"/>
            <a:ext cx="9525000" cy="247650"/>
          </a:xfrm>
          <a:prstGeom prst="rect">
            <a:avLst/>
          </a:prstGeom>
          <a:noFill/>
          <a:ln/>
        </p:spPr>
        <p:txBody>
          <a:bodyPr wrap="square" lIns="0" tIns="0" rIns="0" bIns="0" rtlCol="0" anchor="ctr">
            <a:normAutofit/>
          </a:bodyPr>
          <a:lstStyle/>
          <a:p>
            <a:pPr algn="l" indent="0" marL="0">
              <a:buNone/>
            </a:pPr>
            <a:r>
              <a:rPr lang="en" altLang="en-US" sz="1130" b="1" spc="100" kern="0" dirty="0">
                <a:solidFill>
                  <a:srgbClr val="0E5E6F"/>
                </a:solidFill>
                <a:latin typeface="Arial" pitchFamily="34" charset="0"/>
                <a:ea typeface="Arial" pitchFamily="34" charset="-122"/>
                <a:cs typeface="Arial" pitchFamily="34" charset="-120"/>
              </a:rPr>
              <a:t>QURAN VERSES</a:t>
            </a:r>
            <a:endParaRPr lang="en" sz="1130" dirty="0"/>
          </a:p>
        </p:txBody>
      </p:sp>
      <p:sp>
        <p:nvSpPr>
          <p:cNvPr id="4" name="Text 2"/>
          <p:cNvSpPr/>
          <p:nvPr/>
        </p:nvSpPr>
        <p:spPr>
          <a:xfrm>
            <a:off x="609600" y="704850"/>
            <a:ext cx="10953750" cy="1047750"/>
          </a:xfrm>
          <a:prstGeom prst="rect">
            <a:avLst/>
          </a:prstGeom>
          <a:noFill/>
          <a:ln/>
        </p:spPr>
        <p:txBody>
          <a:bodyPr wrap="square" lIns="0" tIns="0" rIns="0" bIns="0" rtlCol="0" anchor="t">
            <a:normAutofit/>
          </a:bodyPr>
          <a:lstStyle/>
          <a:p>
            <a:pPr algn="l" indent="0" marL="0">
              <a:buNone/>
            </a:pPr>
            <a:r>
              <a:rPr lang="en" altLang="en-US" sz="2850" b="1" dirty="0">
                <a:solidFill>
                  <a:srgbClr val="0B2F37"/>
                </a:solidFill>
                <a:latin typeface="Arial" pitchFamily="34" charset="0"/>
                <a:ea typeface="Arial" pitchFamily="34" charset="-122"/>
                <a:cs typeface="Arial" pitchFamily="34" charset="-120"/>
              </a:rPr>
              <a:t>When the speaker quotes the Quran, people read an approved translation</a:t>
            </a:r>
            <a:endParaRPr lang="en" sz="2850" dirty="0"/>
          </a:p>
        </p:txBody>
      </p:sp>
      <p:sp>
        <p:nvSpPr>
          <p:cNvPr id="5" name="Shape 3"/>
          <p:cNvSpPr/>
          <p:nvPr/>
        </p:nvSpPr>
        <p:spPr>
          <a:xfrm>
            <a:off x="609600" y="1790700"/>
            <a:ext cx="685800" cy="47625"/>
          </a:xfrm>
          <a:prstGeom prst="roundRect">
            <a:avLst>
              <a:gd name="adj" fmla="val 960000"/>
            </a:avLst>
          </a:prstGeom>
          <a:solidFill>
            <a:srgbClr val="E07A3F"/>
          </a:solidFill>
          <a:ln/>
        </p:spPr>
      </p:sp>
      <p:sp>
        <p:nvSpPr>
          <p:cNvPr id="6" name="Text 4"/>
          <p:cNvSpPr/>
          <p:nvPr/>
        </p:nvSpPr>
        <p:spPr>
          <a:xfrm>
            <a:off x="609600" y="2190750"/>
            <a:ext cx="5334000" cy="2857500"/>
          </a:xfrm>
          <a:prstGeom prst="rect">
            <a:avLst/>
          </a:prstGeom>
          <a:noFill/>
          <a:ln/>
        </p:spPr>
        <p:txBody>
          <a:bodyPr wrap="square" lIns="0" tIns="0" rIns="0" bIns="0" rtlCol="0" anchor="t">
            <a:normAutofit/>
          </a:bodyPr>
          <a:lstStyle/>
          <a:p>
            <a:pPr algn="l" indent="0" marL="0">
              <a:buNone/>
            </a:pPr>
            <a:r>
              <a:rPr lang="en" altLang="en-US" sz="1580" dirty="0">
                <a:solidFill>
                  <a:srgbClr val="0B2F37"/>
                </a:solidFill>
                <a:latin typeface="Arial" pitchFamily="34" charset="0"/>
                <a:ea typeface="Arial" pitchFamily="34" charset="-122"/>
                <a:cs typeface="Arial" pitchFamily="34" charset="-120"/>
              </a:rPr>
              <a:t>LiveKhutbah recognizes the verse and shows its Arabic text, the surah and verse number, and an approved translation of exactly the part quoted (QuranEnc.com, 44 languages). Not a machine guess.</a:t>
            </a:r>
            <a:endParaRPr lang="en" sz="1580" dirty="0"/>
          </a:p>
        </p:txBody>
      </p:sp>
      <p:sp>
        <p:nvSpPr>
          <p:cNvPr id="7" name="Shape 5"/>
          <p:cNvSpPr/>
          <p:nvPr/>
        </p:nvSpPr>
        <p:spPr>
          <a:xfrm>
            <a:off x="6381750" y="2190750"/>
            <a:ext cx="5200650" cy="3619500"/>
          </a:xfrm>
          <a:prstGeom prst="roundRect">
            <a:avLst>
              <a:gd name="adj" fmla="val 1596"/>
            </a:avLst>
          </a:prstGeom>
          <a:solidFill>
            <a:srgbClr val="FFFFFF"/>
          </a:solidFill>
          <a:ln/>
        </p:spPr>
      </p:sp>
      <p:sp>
        <p:nvSpPr>
          <p:cNvPr id="8" name="Text 6"/>
          <p:cNvSpPr/>
          <p:nvPr/>
        </p:nvSpPr>
        <p:spPr>
          <a:xfrm>
            <a:off x="6667500" y="2495550"/>
            <a:ext cx="4629150" cy="285750"/>
          </a:xfrm>
          <a:prstGeom prst="rect">
            <a:avLst/>
          </a:prstGeom>
          <a:noFill/>
          <a:ln/>
        </p:spPr>
        <p:txBody>
          <a:bodyPr wrap="square" lIns="0" tIns="0" rIns="0" bIns="0" rtlCol="0" anchor="ctr">
            <a:normAutofit/>
          </a:bodyPr>
          <a:lstStyle/>
          <a:p>
            <a:pPr algn="ctr" indent="0" marL="0">
              <a:buNone/>
            </a:pPr>
            <a:r>
              <a:rPr lang="en" altLang="en-US" sz="1130" b="1" dirty="0">
                <a:solidFill>
                  <a:srgbClr val="5E7378"/>
                </a:solidFill>
                <a:latin typeface="Arial" pitchFamily="34" charset="0"/>
                <a:ea typeface="Arial" pitchFamily="34" charset="-122"/>
                <a:cs typeface="Arial" pitchFamily="34" charset="-120"/>
              </a:rPr>
              <a:t>Quran · Al-Baqarah 2:255</a:t>
            </a:r>
            <a:endParaRPr lang="en" sz="1130" dirty="0"/>
          </a:p>
        </p:txBody>
      </p:sp>
      <p:sp>
        <p:nvSpPr>
          <p:cNvPr id="9" name="Text 7"/>
          <p:cNvSpPr/>
          <p:nvPr/>
        </p:nvSpPr>
        <p:spPr>
          <a:xfrm>
            <a:off x="6667500" y="2952750"/>
            <a:ext cx="4629150" cy="1143000"/>
          </a:xfrm>
          <a:prstGeom prst="rect">
            <a:avLst/>
          </a:prstGeom>
          <a:noFill/>
          <a:ln/>
        </p:spPr>
        <p:txBody>
          <a:bodyPr wrap="square" lIns="0" tIns="0" rIns="0" bIns="0" rtlCol="0" anchor="ctr">
            <a:normAutofit/>
          </a:bodyPr>
          <a:lstStyle/>
          <a:p>
            <a:pPr rtl="1" algn="ctr" indent="0" marL="0">
              <a:buNone/>
            </a:pPr>
            <a:r>
              <a:rPr lang="en" altLang="en-US" sz="2550" dirty="0">
                <a:solidFill>
                  <a:srgbClr val="0E5E6F"/>
                </a:solidFill>
                <a:latin typeface="Traditional Arabic" pitchFamily="34" charset="0"/>
                <a:ea typeface="Traditional Arabic" pitchFamily="34" charset="-122"/>
                <a:cs typeface="Traditional Arabic" pitchFamily="34" charset="-120"/>
              </a:rPr>
              <a:t>ٱللَّهُ لَآ إِلَٰهَ إِلَّا هُوَ ٱلْحَىُّ ٱلْقَيُّومُ</a:t>
            </a:r>
            <a:endParaRPr lang="en" sz="2550" dirty="0"/>
          </a:p>
        </p:txBody>
      </p:sp>
      <p:sp>
        <p:nvSpPr>
          <p:cNvPr id="10" name="Text 8"/>
          <p:cNvSpPr/>
          <p:nvPr/>
        </p:nvSpPr>
        <p:spPr>
          <a:xfrm>
            <a:off x="6858000" y="4191000"/>
            <a:ext cx="4248150" cy="1143000"/>
          </a:xfrm>
          <a:prstGeom prst="rect">
            <a:avLst/>
          </a:prstGeom>
          <a:noFill/>
          <a:ln/>
        </p:spPr>
        <p:txBody>
          <a:bodyPr wrap="square" lIns="0" tIns="0" rIns="0" bIns="0" rtlCol="0" anchor="t">
            <a:normAutofit/>
          </a:bodyPr>
          <a:lstStyle/>
          <a:p>
            <a:pPr algn="ctr" indent="0" marL="0">
              <a:buNone/>
            </a:pPr>
            <a:r>
              <a:rPr lang="en" altLang="en-US" sz="1430" dirty="0">
                <a:solidFill>
                  <a:srgbClr val="0B2F37"/>
                </a:solidFill>
                <a:latin typeface="Arial" pitchFamily="34" charset="0"/>
                <a:ea typeface="Arial" pitchFamily="34" charset="-122"/>
                <a:cs typeface="Arial" pitchFamily="34" charset="-120"/>
              </a:rPr>
              <a:t>Allah, there is no deity except Him, the Ever‑Living, the Sustainer of all existence.</a:t>
            </a:r>
            <a:endParaRPr lang="en" sz="1430" dirty="0"/>
          </a:p>
        </p:txBody>
      </p:sp>
      <p:sp>
        <p:nvSpPr>
          <p:cNvPr id="11" name="Shape 9"/>
          <p:cNvSpPr/>
          <p:nvPr/>
        </p:nvSpPr>
        <p:spPr>
          <a:xfrm>
            <a:off x="8934450" y="5448300"/>
            <a:ext cx="95250" cy="95250"/>
          </a:xfrm>
          <a:prstGeom prst="roundRect">
            <a:avLst>
              <a:gd name="adj" fmla="val 192000"/>
            </a:avLst>
          </a:prstGeom>
          <a:solidFill>
            <a:srgbClr val="E07A3F"/>
          </a:solidFill>
          <a:ln/>
        </p:spPr>
      </p:sp>
      <p:sp>
        <p:nvSpPr>
          <p:cNvPr id="12" name="Text 10"/>
          <p:cNvSpPr/>
          <p:nvPr/>
        </p:nvSpPr>
        <p:spPr>
          <a:xfrm>
            <a:off x="609600" y="6477000"/>
            <a:ext cx="5715000" cy="228600"/>
          </a:xfrm>
          <a:prstGeom prst="rect">
            <a:avLst/>
          </a:prstGeom>
          <a:noFill/>
          <a:ln/>
        </p:spPr>
        <p:txBody>
          <a:bodyPr wrap="square" lIns="0" tIns="0" rIns="0" bIns="0" rtlCol="0" anchor="ctr"/>
          <a:lstStyle/>
          <a:p>
            <a:pPr algn="l" indent="0" marL="0">
              <a:buNone/>
            </a:pPr>
            <a:r>
              <a:rPr lang="en-US" sz="1000" dirty="0">
                <a:solidFill>
                  <a:srgbClr val="5E7378"/>
                </a:solidFill>
                <a:latin typeface="Arial" pitchFamily="34" charset="0"/>
                <a:ea typeface="Arial" pitchFamily="34" charset="-122"/>
                <a:cs typeface="Arial" pitchFamily="34" charset="-120"/>
              </a:rPr>
              <a:t>livekhutbah.com</a:t>
            </a:r>
            <a:endParaRPr lang="en-US" sz="1000" dirty="0"/>
          </a:p>
        </p:txBody>
      </p:sp>
      <p:sp>
        <p:nvSpPr>
          <p:cNvPr id="13" name="Text 11"/>
          <p:cNvSpPr/>
          <p:nvPr/>
        </p:nvSpPr>
        <p:spPr>
          <a:xfrm>
            <a:off x="10477500" y="6477000"/>
            <a:ext cx="1104900" cy="228600"/>
          </a:xfrm>
          <a:prstGeom prst="rect">
            <a:avLst/>
          </a:prstGeom>
          <a:noFill/>
          <a:ln/>
        </p:spPr>
        <p:txBody>
          <a:bodyPr wrap="square" lIns="0" tIns="0" rIns="0" bIns="0" rtlCol="0" anchor="ctr"/>
          <a:lstStyle/>
          <a:p>
            <a:pPr algn="r" indent="0" marL="0">
              <a:buNone/>
            </a:pPr>
            <a:r>
              <a:rPr lang="en-US" sz="1000" dirty="0">
                <a:solidFill>
                  <a:srgbClr val="5E7378"/>
                </a:solidFill>
                <a:latin typeface="Arial" pitchFamily="34" charset="0"/>
                <a:ea typeface="Arial" pitchFamily="34" charset="-122"/>
                <a:cs typeface="Arial" pitchFamily="34" charset="-120"/>
              </a:rPr>
              <a:t>5</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7F3EC"/>
          </a:solidFill>
          <a:ln/>
        </p:spPr>
      </p:sp>
      <p:sp>
        <p:nvSpPr>
          <p:cNvPr id="3" name="Text 1"/>
          <p:cNvSpPr/>
          <p:nvPr/>
        </p:nvSpPr>
        <p:spPr>
          <a:xfrm>
            <a:off x="609600" y="419100"/>
            <a:ext cx="9525000" cy="247650"/>
          </a:xfrm>
          <a:prstGeom prst="rect">
            <a:avLst/>
          </a:prstGeom>
          <a:noFill/>
          <a:ln/>
        </p:spPr>
        <p:txBody>
          <a:bodyPr wrap="square" lIns="0" tIns="0" rIns="0" bIns="0" rtlCol="0" anchor="ctr">
            <a:normAutofit/>
          </a:bodyPr>
          <a:lstStyle/>
          <a:p>
            <a:pPr algn="l" indent="0" marL="0">
              <a:buNone/>
            </a:pPr>
            <a:r>
              <a:rPr lang="en" altLang="en-US" sz="1130" b="1" spc="100" kern="0" dirty="0">
                <a:solidFill>
                  <a:srgbClr val="0E5E6F"/>
                </a:solidFill>
                <a:latin typeface="Arial" pitchFamily="34" charset="0"/>
                <a:ea typeface="Arial" pitchFamily="34" charset="-122"/>
                <a:cs typeface="Arial" pitchFamily="34" charset="-120"/>
              </a:rPr>
              <a:t>ACCESSIBILITY</a:t>
            </a:r>
            <a:endParaRPr lang="en" sz="1130" dirty="0"/>
          </a:p>
        </p:txBody>
      </p:sp>
      <p:sp>
        <p:nvSpPr>
          <p:cNvPr id="4" name="Text 2"/>
          <p:cNvSpPr/>
          <p:nvPr/>
        </p:nvSpPr>
        <p:spPr>
          <a:xfrm>
            <a:off x="609600" y="704850"/>
            <a:ext cx="10953750" cy="1047750"/>
          </a:xfrm>
          <a:prstGeom prst="rect">
            <a:avLst/>
          </a:prstGeom>
          <a:noFill/>
          <a:ln/>
        </p:spPr>
        <p:txBody>
          <a:bodyPr wrap="square" lIns="0" tIns="0" rIns="0" bIns="0" rtlCol="0" anchor="t">
            <a:normAutofit/>
          </a:bodyPr>
          <a:lstStyle/>
          <a:p>
            <a:pPr algn="l" indent="0" marL="0">
              <a:buNone/>
            </a:pPr>
            <a:r>
              <a:rPr lang="en" altLang="en-US" sz="2850" b="1" dirty="0">
                <a:solidFill>
                  <a:srgbClr val="0B2F37"/>
                </a:solidFill>
                <a:latin typeface="Arial" pitchFamily="34" charset="0"/>
                <a:ea typeface="Arial" pitchFamily="34" charset="-122"/>
                <a:cs typeface="Arial" pitchFamily="34" charset="-120"/>
              </a:rPr>
              <a:t>Live captions for deaf and hard‑of‑hearing people</a:t>
            </a:r>
            <a:endParaRPr lang="en" sz="2850" dirty="0"/>
          </a:p>
        </p:txBody>
      </p:sp>
      <p:sp>
        <p:nvSpPr>
          <p:cNvPr id="5" name="Shape 3"/>
          <p:cNvSpPr/>
          <p:nvPr/>
        </p:nvSpPr>
        <p:spPr>
          <a:xfrm>
            <a:off x="609600" y="1790700"/>
            <a:ext cx="685800" cy="47625"/>
          </a:xfrm>
          <a:prstGeom prst="roundRect">
            <a:avLst>
              <a:gd name="adj" fmla="val 960000"/>
            </a:avLst>
          </a:prstGeom>
          <a:solidFill>
            <a:srgbClr val="E07A3F"/>
          </a:solidFill>
          <a:ln/>
        </p:spPr>
      </p:sp>
      <p:sp>
        <p:nvSpPr>
          <p:cNvPr id="6" name="Text 4"/>
          <p:cNvSpPr/>
          <p:nvPr/>
        </p:nvSpPr>
        <p:spPr>
          <a:xfrm>
            <a:off x="609600" y="2190750"/>
            <a:ext cx="4000500" cy="3619500"/>
          </a:xfrm>
          <a:prstGeom prst="rect">
            <a:avLst/>
          </a:prstGeom>
          <a:noFill/>
          <a:ln/>
        </p:spPr>
        <p:txBody>
          <a:bodyPr wrap="square" lIns="0" tIns="0" rIns="0" bIns="0" rtlCol="0" anchor="t">
            <a:normAutofit/>
          </a:bodyPr>
          <a:lstStyle/>
          <a:p>
            <a:pPr algn="l" indent="0" marL="0">
              <a:buNone/>
            </a:pPr>
            <a:r>
              <a:rPr lang="en" altLang="en-US" sz="1500" dirty="0">
                <a:solidFill>
                  <a:srgbClr val="0B2F37"/>
                </a:solidFill>
                <a:latin typeface="Arial" pitchFamily="34" charset="0"/>
                <a:ea typeface="Arial" pitchFamily="34" charset="-122"/>
                <a:cs typeface="Arial" pitchFamily="34" charset="-120"/>
              </a:rPr>
              <a:t>Every word appears on their phone as it is said, in the speaker’s own language or translated. They can make the text bigger, or show it full screen on a TV.</a:t>
            </a:r>
            <a:endParaRPr lang="en" sz="1500" dirty="0"/>
          </a:p>
        </p:txBody>
      </p:sp>
      <p:pic>
        <p:nvPicPr>
          <p:cNvPr id="7" name="Image 0" descr="/var/folders/1z/crfbntg115l2c0hhbc4fqsmr0000gn/T/deck-GUZQtc/captions-en.jpg">    </p:cNvPr>
          <p:cNvPicPr>
            <a:picLocks noChangeAspect="1"/>
          </p:cNvPicPr>
          <p:nvPr/>
        </p:nvPicPr>
        <p:blipFill>
          <a:blip r:embed="rId1"/>
          <a:stretch>
            <a:fillRect/>
          </a:stretch>
        </p:blipFill>
        <p:spPr>
          <a:xfrm>
            <a:off x="4953000" y="2095500"/>
            <a:ext cx="6629400" cy="4200525"/>
          </a:xfrm>
          <a:prstGeom prst="rect">
            <a:avLst/>
          </a:prstGeom>
        </p:spPr>
      </p:pic>
      <p:sp>
        <p:nvSpPr>
          <p:cNvPr id="8" name="Text 5"/>
          <p:cNvSpPr/>
          <p:nvPr/>
        </p:nvSpPr>
        <p:spPr>
          <a:xfrm>
            <a:off x="609600" y="6477000"/>
            <a:ext cx="5715000" cy="228600"/>
          </a:xfrm>
          <a:prstGeom prst="rect">
            <a:avLst/>
          </a:prstGeom>
          <a:noFill/>
          <a:ln/>
        </p:spPr>
        <p:txBody>
          <a:bodyPr wrap="square" lIns="0" tIns="0" rIns="0" bIns="0" rtlCol="0" anchor="ctr"/>
          <a:lstStyle/>
          <a:p>
            <a:pPr algn="l" indent="0" marL="0">
              <a:buNone/>
            </a:pPr>
            <a:r>
              <a:rPr lang="en-US" sz="1000" dirty="0">
                <a:solidFill>
                  <a:srgbClr val="5E7378"/>
                </a:solidFill>
                <a:latin typeface="Arial" pitchFamily="34" charset="0"/>
                <a:ea typeface="Arial" pitchFamily="34" charset="-122"/>
                <a:cs typeface="Arial" pitchFamily="34" charset="-120"/>
              </a:rPr>
              <a:t>livekhutbah.com</a:t>
            </a:r>
            <a:endParaRPr lang="en-US" sz="1000" dirty="0"/>
          </a:p>
        </p:txBody>
      </p:sp>
      <p:sp>
        <p:nvSpPr>
          <p:cNvPr id="9" name="Text 6"/>
          <p:cNvSpPr/>
          <p:nvPr/>
        </p:nvSpPr>
        <p:spPr>
          <a:xfrm>
            <a:off x="10477500" y="6477000"/>
            <a:ext cx="1104900" cy="228600"/>
          </a:xfrm>
          <a:prstGeom prst="rect">
            <a:avLst/>
          </a:prstGeom>
          <a:noFill/>
          <a:ln/>
        </p:spPr>
        <p:txBody>
          <a:bodyPr wrap="square" lIns="0" tIns="0" rIns="0" bIns="0" rtlCol="0" anchor="ctr"/>
          <a:lstStyle/>
          <a:p>
            <a:pPr algn="r" indent="0" marL="0">
              <a:buNone/>
            </a:pPr>
            <a:r>
              <a:rPr lang="en-US" sz="1000" dirty="0">
                <a:solidFill>
                  <a:srgbClr val="5E7378"/>
                </a:solidFill>
                <a:latin typeface="Arial" pitchFamily="34" charset="0"/>
                <a:ea typeface="Arial" pitchFamily="34" charset="-122"/>
                <a:cs typeface="Arial" pitchFamily="34" charset="-120"/>
              </a:rPr>
              <a:t>6</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7F3EC"/>
          </a:solidFill>
          <a:ln/>
        </p:spPr>
      </p:sp>
      <p:sp>
        <p:nvSpPr>
          <p:cNvPr id="3" name="Text 1"/>
          <p:cNvSpPr/>
          <p:nvPr/>
        </p:nvSpPr>
        <p:spPr>
          <a:xfrm>
            <a:off x="609600" y="419100"/>
            <a:ext cx="9525000" cy="247650"/>
          </a:xfrm>
          <a:prstGeom prst="rect">
            <a:avLst/>
          </a:prstGeom>
          <a:noFill/>
          <a:ln/>
        </p:spPr>
        <p:txBody>
          <a:bodyPr wrap="square" lIns="0" tIns="0" rIns="0" bIns="0" rtlCol="0" anchor="ctr">
            <a:normAutofit/>
          </a:bodyPr>
          <a:lstStyle/>
          <a:p>
            <a:pPr algn="l" indent="0" marL="0">
              <a:buNone/>
            </a:pPr>
            <a:r>
              <a:rPr lang="en" altLang="en-US" sz="1130" b="1" spc="100" kern="0" dirty="0">
                <a:solidFill>
                  <a:srgbClr val="0E5E6F"/>
                </a:solidFill>
                <a:latin typeface="Arial" pitchFamily="34" charset="0"/>
                <a:ea typeface="Arial" pitchFamily="34" charset="-122"/>
                <a:cs typeface="Arial" pitchFamily="34" charset="-120"/>
              </a:rPr>
              <a:t>WHO IT’S FOR</a:t>
            </a:r>
            <a:endParaRPr lang="en" sz="1130" dirty="0"/>
          </a:p>
        </p:txBody>
      </p:sp>
      <p:sp>
        <p:nvSpPr>
          <p:cNvPr id="4" name="Text 2"/>
          <p:cNvSpPr/>
          <p:nvPr/>
        </p:nvSpPr>
        <p:spPr>
          <a:xfrm>
            <a:off x="609600" y="704850"/>
            <a:ext cx="10953750" cy="1047750"/>
          </a:xfrm>
          <a:prstGeom prst="rect">
            <a:avLst/>
          </a:prstGeom>
          <a:noFill/>
          <a:ln/>
        </p:spPr>
        <p:txBody>
          <a:bodyPr wrap="square" lIns="0" tIns="0" rIns="0" bIns="0" rtlCol="0" anchor="t">
            <a:normAutofit/>
          </a:bodyPr>
          <a:lstStyle/>
          <a:p>
            <a:pPr algn="l" indent="0" marL="0">
              <a:buNone/>
            </a:pPr>
            <a:r>
              <a:rPr lang="en" altLang="en-US" sz="2850" b="1" dirty="0">
                <a:solidFill>
                  <a:srgbClr val="0B2F37"/>
                </a:solidFill>
                <a:latin typeface="Arial" pitchFamily="34" charset="0"/>
                <a:ea typeface="Arial" pitchFamily="34" charset="-122"/>
                <a:cs typeface="Arial" pitchFamily="34" charset="-120"/>
              </a:rPr>
              <a:t>For every gathering where language is a barrier</a:t>
            </a:r>
            <a:endParaRPr lang="en" sz="2850" dirty="0"/>
          </a:p>
        </p:txBody>
      </p:sp>
      <p:sp>
        <p:nvSpPr>
          <p:cNvPr id="5" name="Shape 3"/>
          <p:cNvSpPr/>
          <p:nvPr/>
        </p:nvSpPr>
        <p:spPr>
          <a:xfrm>
            <a:off x="609600" y="1790700"/>
            <a:ext cx="685800" cy="47625"/>
          </a:xfrm>
          <a:prstGeom prst="roundRect">
            <a:avLst>
              <a:gd name="adj" fmla="val 960000"/>
            </a:avLst>
          </a:prstGeom>
          <a:solidFill>
            <a:srgbClr val="E07A3F"/>
          </a:solidFill>
          <a:ln/>
        </p:spPr>
      </p:sp>
      <p:sp>
        <p:nvSpPr>
          <p:cNvPr id="6" name="Shape 4"/>
          <p:cNvSpPr/>
          <p:nvPr/>
        </p:nvSpPr>
        <p:spPr>
          <a:xfrm>
            <a:off x="609600" y="2190750"/>
            <a:ext cx="3505200" cy="1676400"/>
          </a:xfrm>
          <a:prstGeom prst="roundRect">
            <a:avLst>
              <a:gd name="adj" fmla="val 5579"/>
            </a:avLst>
          </a:prstGeom>
          <a:solidFill>
            <a:srgbClr val="FFFFFF"/>
          </a:solidFill>
          <a:ln/>
        </p:spPr>
      </p:sp>
      <p:sp>
        <p:nvSpPr>
          <p:cNvPr id="7" name="Shape 5"/>
          <p:cNvSpPr/>
          <p:nvPr/>
        </p:nvSpPr>
        <p:spPr>
          <a:xfrm>
            <a:off x="857250" y="2476500"/>
            <a:ext cx="114300" cy="114300"/>
          </a:xfrm>
          <a:prstGeom prst="roundRect">
            <a:avLst>
              <a:gd name="adj" fmla="val 400000"/>
            </a:avLst>
          </a:prstGeom>
          <a:solidFill>
            <a:srgbClr val="E07A3F"/>
          </a:solidFill>
          <a:ln/>
        </p:spPr>
      </p:sp>
      <p:sp>
        <p:nvSpPr>
          <p:cNvPr id="8" name="Text 6"/>
          <p:cNvSpPr/>
          <p:nvPr/>
        </p:nvSpPr>
        <p:spPr>
          <a:xfrm>
            <a:off x="1085850" y="2381250"/>
            <a:ext cx="2857500" cy="323850"/>
          </a:xfrm>
          <a:prstGeom prst="rect">
            <a:avLst/>
          </a:prstGeom>
          <a:noFill/>
          <a:ln/>
        </p:spPr>
        <p:txBody>
          <a:bodyPr wrap="square" lIns="0" tIns="0" rIns="0" bIns="0" rtlCol="0" anchor="ctr">
            <a:normAutofit/>
          </a:bodyPr>
          <a:lstStyle/>
          <a:p>
            <a:pPr algn="l" indent="0" marL="0">
              <a:buNone/>
            </a:pPr>
            <a:r>
              <a:rPr lang="en" altLang="en-US" sz="1500" b="1" dirty="0">
                <a:solidFill>
                  <a:srgbClr val="0B2F37"/>
                </a:solidFill>
                <a:latin typeface="Arial" pitchFamily="34" charset="0"/>
                <a:ea typeface="Arial" pitchFamily="34" charset="-122"/>
                <a:cs typeface="Arial" pitchFamily="34" charset="-120"/>
              </a:rPr>
              <a:t>Mosques</a:t>
            </a:r>
            <a:endParaRPr lang="en" sz="1500" dirty="0"/>
          </a:p>
        </p:txBody>
      </p:sp>
      <p:sp>
        <p:nvSpPr>
          <p:cNvPr id="9" name="Text 7"/>
          <p:cNvSpPr/>
          <p:nvPr/>
        </p:nvSpPr>
        <p:spPr>
          <a:xfrm>
            <a:off x="857250" y="2819400"/>
            <a:ext cx="3009900" cy="914400"/>
          </a:xfrm>
          <a:prstGeom prst="rect">
            <a:avLst/>
          </a:prstGeom>
          <a:noFill/>
          <a:ln/>
        </p:spPr>
        <p:txBody>
          <a:bodyPr wrap="square" lIns="0" tIns="0" rIns="0" bIns="0" rtlCol="0" anchor="t">
            <a:normAutofit/>
          </a:bodyPr>
          <a:lstStyle/>
          <a:p>
            <a:pPr algn="l" indent="0" marL="0">
              <a:buNone/>
            </a:pPr>
            <a:r>
              <a:rPr lang="en" altLang="en-US" sz="1200" dirty="0">
                <a:solidFill>
                  <a:srgbClr val="5E7378"/>
                </a:solidFill>
                <a:latin typeface="Arial" pitchFamily="34" charset="0"/>
                <a:ea typeface="Arial" pitchFamily="34" charset="-122"/>
                <a:cs typeface="Arial" pitchFamily="34" charset="-120"/>
              </a:rPr>
              <a:t>The Friday khutbah, lessons, Ramadan talks.</a:t>
            </a:r>
            <a:endParaRPr lang="en" sz="1200" dirty="0"/>
          </a:p>
        </p:txBody>
      </p:sp>
      <p:sp>
        <p:nvSpPr>
          <p:cNvPr id="10" name="Shape 8"/>
          <p:cNvSpPr/>
          <p:nvPr/>
        </p:nvSpPr>
        <p:spPr>
          <a:xfrm>
            <a:off x="4343400" y="2190750"/>
            <a:ext cx="3505200" cy="1676400"/>
          </a:xfrm>
          <a:prstGeom prst="roundRect">
            <a:avLst>
              <a:gd name="adj" fmla="val 5579"/>
            </a:avLst>
          </a:prstGeom>
          <a:solidFill>
            <a:srgbClr val="FFFFFF"/>
          </a:solidFill>
          <a:ln/>
        </p:spPr>
      </p:sp>
      <p:sp>
        <p:nvSpPr>
          <p:cNvPr id="11" name="Shape 9"/>
          <p:cNvSpPr/>
          <p:nvPr/>
        </p:nvSpPr>
        <p:spPr>
          <a:xfrm>
            <a:off x="4591050" y="2476500"/>
            <a:ext cx="114300" cy="114300"/>
          </a:xfrm>
          <a:prstGeom prst="roundRect">
            <a:avLst>
              <a:gd name="adj" fmla="val 400000"/>
            </a:avLst>
          </a:prstGeom>
          <a:solidFill>
            <a:srgbClr val="0E5E6F"/>
          </a:solidFill>
          <a:ln/>
        </p:spPr>
      </p:sp>
      <p:sp>
        <p:nvSpPr>
          <p:cNvPr id="12" name="Text 10"/>
          <p:cNvSpPr/>
          <p:nvPr/>
        </p:nvSpPr>
        <p:spPr>
          <a:xfrm>
            <a:off x="4819650" y="2381250"/>
            <a:ext cx="2857500" cy="323850"/>
          </a:xfrm>
          <a:prstGeom prst="rect">
            <a:avLst/>
          </a:prstGeom>
          <a:noFill/>
          <a:ln/>
        </p:spPr>
        <p:txBody>
          <a:bodyPr wrap="square" lIns="0" tIns="0" rIns="0" bIns="0" rtlCol="0" anchor="ctr">
            <a:normAutofit/>
          </a:bodyPr>
          <a:lstStyle/>
          <a:p>
            <a:pPr algn="l" indent="0" marL="0">
              <a:buNone/>
            </a:pPr>
            <a:r>
              <a:rPr lang="en" altLang="en-US" sz="1500" b="1" dirty="0">
                <a:solidFill>
                  <a:srgbClr val="0B2F37"/>
                </a:solidFill>
                <a:latin typeface="Arial" pitchFamily="34" charset="0"/>
                <a:ea typeface="Arial" pitchFamily="34" charset="-122"/>
                <a:cs typeface="Arial" pitchFamily="34" charset="-120"/>
              </a:rPr>
              <a:t>Schools and madrasas</a:t>
            </a:r>
            <a:endParaRPr lang="en" sz="1500" dirty="0"/>
          </a:p>
        </p:txBody>
      </p:sp>
      <p:sp>
        <p:nvSpPr>
          <p:cNvPr id="13" name="Text 11"/>
          <p:cNvSpPr/>
          <p:nvPr/>
        </p:nvSpPr>
        <p:spPr>
          <a:xfrm>
            <a:off x="4591050" y="2819400"/>
            <a:ext cx="3009900" cy="914400"/>
          </a:xfrm>
          <a:prstGeom prst="rect">
            <a:avLst/>
          </a:prstGeom>
          <a:noFill/>
          <a:ln/>
        </p:spPr>
        <p:txBody>
          <a:bodyPr wrap="square" lIns="0" tIns="0" rIns="0" bIns="0" rtlCol="0" anchor="t">
            <a:normAutofit/>
          </a:bodyPr>
          <a:lstStyle/>
          <a:p>
            <a:pPr algn="l" indent="0" marL="0">
              <a:buNone/>
            </a:pPr>
            <a:r>
              <a:rPr lang="en" altLang="en-US" sz="1200" dirty="0">
                <a:solidFill>
                  <a:srgbClr val="5E7378"/>
                </a:solidFill>
                <a:latin typeface="Arial" pitchFamily="34" charset="0"/>
                <a:ea typeface="Arial" pitchFamily="34" charset="-122"/>
                <a:cs typeface="Arial" pitchFamily="34" charset="-120"/>
              </a:rPr>
              <a:t>Classes for students who speak other languages.</a:t>
            </a:r>
            <a:endParaRPr lang="en" sz="1200" dirty="0"/>
          </a:p>
        </p:txBody>
      </p:sp>
      <p:sp>
        <p:nvSpPr>
          <p:cNvPr id="14" name="Shape 12"/>
          <p:cNvSpPr/>
          <p:nvPr/>
        </p:nvSpPr>
        <p:spPr>
          <a:xfrm>
            <a:off x="8077200" y="2190750"/>
            <a:ext cx="3505200" cy="1676400"/>
          </a:xfrm>
          <a:prstGeom prst="roundRect">
            <a:avLst>
              <a:gd name="adj" fmla="val 5579"/>
            </a:avLst>
          </a:prstGeom>
          <a:solidFill>
            <a:srgbClr val="FFFFFF"/>
          </a:solidFill>
          <a:ln/>
        </p:spPr>
      </p:sp>
      <p:sp>
        <p:nvSpPr>
          <p:cNvPr id="15" name="Shape 13"/>
          <p:cNvSpPr/>
          <p:nvPr/>
        </p:nvSpPr>
        <p:spPr>
          <a:xfrm>
            <a:off x="8324850" y="2476500"/>
            <a:ext cx="114300" cy="114300"/>
          </a:xfrm>
          <a:prstGeom prst="roundRect">
            <a:avLst>
              <a:gd name="adj" fmla="val 400000"/>
            </a:avLst>
          </a:prstGeom>
          <a:solidFill>
            <a:srgbClr val="E07A3F"/>
          </a:solidFill>
          <a:ln/>
        </p:spPr>
      </p:sp>
      <p:sp>
        <p:nvSpPr>
          <p:cNvPr id="16" name="Text 14"/>
          <p:cNvSpPr/>
          <p:nvPr/>
        </p:nvSpPr>
        <p:spPr>
          <a:xfrm>
            <a:off x="8553450" y="2381250"/>
            <a:ext cx="2857500" cy="323850"/>
          </a:xfrm>
          <a:prstGeom prst="rect">
            <a:avLst/>
          </a:prstGeom>
          <a:noFill/>
          <a:ln/>
        </p:spPr>
        <p:txBody>
          <a:bodyPr wrap="square" lIns="0" tIns="0" rIns="0" bIns="0" rtlCol="0" anchor="ctr">
            <a:normAutofit/>
          </a:bodyPr>
          <a:lstStyle/>
          <a:p>
            <a:pPr algn="l" indent="0" marL="0">
              <a:buNone/>
            </a:pPr>
            <a:r>
              <a:rPr lang="en" altLang="en-US" sz="1500" b="1" dirty="0">
                <a:solidFill>
                  <a:srgbClr val="0B2F37"/>
                </a:solidFill>
                <a:latin typeface="Arial" pitchFamily="34" charset="0"/>
                <a:ea typeface="Arial" pitchFamily="34" charset="-122"/>
                <a:cs typeface="Arial" pitchFamily="34" charset="-120"/>
              </a:rPr>
              <a:t>Universities</a:t>
            </a:r>
            <a:endParaRPr lang="en" sz="1500" dirty="0"/>
          </a:p>
        </p:txBody>
      </p:sp>
      <p:sp>
        <p:nvSpPr>
          <p:cNvPr id="17" name="Text 15"/>
          <p:cNvSpPr/>
          <p:nvPr/>
        </p:nvSpPr>
        <p:spPr>
          <a:xfrm>
            <a:off x="8324850" y="2819400"/>
            <a:ext cx="3009900" cy="914400"/>
          </a:xfrm>
          <a:prstGeom prst="rect">
            <a:avLst/>
          </a:prstGeom>
          <a:noFill/>
          <a:ln/>
        </p:spPr>
        <p:txBody>
          <a:bodyPr wrap="square" lIns="0" tIns="0" rIns="0" bIns="0" rtlCol="0" anchor="t">
            <a:normAutofit/>
          </a:bodyPr>
          <a:lstStyle/>
          <a:p>
            <a:pPr algn="l" indent="0" marL="0">
              <a:buNone/>
            </a:pPr>
            <a:r>
              <a:rPr lang="en" altLang="en-US" sz="1200" dirty="0">
                <a:solidFill>
                  <a:srgbClr val="5E7378"/>
                </a:solidFill>
                <a:latin typeface="Arial" pitchFamily="34" charset="0"/>
                <a:ea typeface="Arial" pitchFamily="34" charset="-122"/>
                <a:cs typeface="Arial" pitchFamily="34" charset="-120"/>
              </a:rPr>
              <a:t>Lectures, seminars and conferences.</a:t>
            </a:r>
            <a:endParaRPr lang="en" sz="1200" dirty="0"/>
          </a:p>
        </p:txBody>
      </p:sp>
      <p:sp>
        <p:nvSpPr>
          <p:cNvPr id="18" name="Shape 16"/>
          <p:cNvSpPr/>
          <p:nvPr/>
        </p:nvSpPr>
        <p:spPr>
          <a:xfrm>
            <a:off x="609600" y="4095750"/>
            <a:ext cx="3505200" cy="1676400"/>
          </a:xfrm>
          <a:prstGeom prst="roundRect">
            <a:avLst>
              <a:gd name="adj" fmla="val 5579"/>
            </a:avLst>
          </a:prstGeom>
          <a:solidFill>
            <a:srgbClr val="FFFFFF"/>
          </a:solidFill>
          <a:ln/>
        </p:spPr>
      </p:sp>
      <p:sp>
        <p:nvSpPr>
          <p:cNvPr id="19" name="Shape 17"/>
          <p:cNvSpPr/>
          <p:nvPr/>
        </p:nvSpPr>
        <p:spPr>
          <a:xfrm>
            <a:off x="857250" y="4381500"/>
            <a:ext cx="114300" cy="114300"/>
          </a:xfrm>
          <a:prstGeom prst="roundRect">
            <a:avLst>
              <a:gd name="adj" fmla="val 400000"/>
            </a:avLst>
          </a:prstGeom>
          <a:solidFill>
            <a:srgbClr val="0E5E6F"/>
          </a:solidFill>
          <a:ln/>
        </p:spPr>
      </p:sp>
      <p:sp>
        <p:nvSpPr>
          <p:cNvPr id="20" name="Text 18"/>
          <p:cNvSpPr/>
          <p:nvPr/>
        </p:nvSpPr>
        <p:spPr>
          <a:xfrm>
            <a:off x="1085850" y="4286250"/>
            <a:ext cx="2857500" cy="323850"/>
          </a:xfrm>
          <a:prstGeom prst="rect">
            <a:avLst/>
          </a:prstGeom>
          <a:noFill/>
          <a:ln/>
        </p:spPr>
        <p:txBody>
          <a:bodyPr wrap="square" lIns="0" tIns="0" rIns="0" bIns="0" rtlCol="0" anchor="ctr">
            <a:normAutofit/>
          </a:bodyPr>
          <a:lstStyle/>
          <a:p>
            <a:pPr algn="l" indent="0" marL="0">
              <a:buNone/>
            </a:pPr>
            <a:r>
              <a:rPr lang="en" altLang="en-US" sz="1500" b="1" dirty="0">
                <a:solidFill>
                  <a:srgbClr val="0B2F37"/>
                </a:solidFill>
                <a:latin typeface="Arial" pitchFamily="34" charset="0"/>
                <a:ea typeface="Arial" pitchFamily="34" charset="-122"/>
                <a:cs typeface="Arial" pitchFamily="34" charset="-120"/>
              </a:rPr>
              <a:t>Associations and events</a:t>
            </a:r>
            <a:endParaRPr lang="en" sz="1500" dirty="0"/>
          </a:p>
        </p:txBody>
      </p:sp>
      <p:sp>
        <p:nvSpPr>
          <p:cNvPr id="21" name="Text 19"/>
          <p:cNvSpPr/>
          <p:nvPr/>
        </p:nvSpPr>
        <p:spPr>
          <a:xfrm>
            <a:off x="857250" y="4724400"/>
            <a:ext cx="3009900" cy="914400"/>
          </a:xfrm>
          <a:prstGeom prst="rect">
            <a:avLst/>
          </a:prstGeom>
          <a:noFill/>
          <a:ln/>
        </p:spPr>
        <p:txBody>
          <a:bodyPr wrap="square" lIns="0" tIns="0" rIns="0" bIns="0" rtlCol="0" anchor="t">
            <a:normAutofit/>
          </a:bodyPr>
          <a:lstStyle/>
          <a:p>
            <a:pPr algn="l" indent="0" marL="0">
              <a:buNone/>
            </a:pPr>
            <a:r>
              <a:rPr lang="en" altLang="en-US" sz="1200" dirty="0">
                <a:solidFill>
                  <a:srgbClr val="5E7378"/>
                </a:solidFill>
                <a:latin typeface="Arial" pitchFamily="34" charset="0"/>
                <a:ea typeface="Arial" pitchFamily="34" charset="-122"/>
                <a:cs typeface="Arial" pitchFamily="34" charset="-120"/>
              </a:rPr>
              <a:t>Meetings, conferences and community events.</a:t>
            </a:r>
            <a:endParaRPr lang="en" sz="1200" dirty="0"/>
          </a:p>
        </p:txBody>
      </p:sp>
      <p:sp>
        <p:nvSpPr>
          <p:cNvPr id="22" name="Shape 20"/>
          <p:cNvSpPr/>
          <p:nvPr/>
        </p:nvSpPr>
        <p:spPr>
          <a:xfrm>
            <a:off x="4343400" y="4095750"/>
            <a:ext cx="3505200" cy="1676400"/>
          </a:xfrm>
          <a:prstGeom prst="roundRect">
            <a:avLst>
              <a:gd name="adj" fmla="val 5579"/>
            </a:avLst>
          </a:prstGeom>
          <a:solidFill>
            <a:srgbClr val="FFFFFF"/>
          </a:solidFill>
          <a:ln/>
        </p:spPr>
      </p:sp>
      <p:sp>
        <p:nvSpPr>
          <p:cNvPr id="23" name="Shape 21"/>
          <p:cNvSpPr/>
          <p:nvPr/>
        </p:nvSpPr>
        <p:spPr>
          <a:xfrm>
            <a:off x="4591050" y="4381500"/>
            <a:ext cx="114300" cy="114300"/>
          </a:xfrm>
          <a:prstGeom prst="roundRect">
            <a:avLst>
              <a:gd name="adj" fmla="val 400000"/>
            </a:avLst>
          </a:prstGeom>
          <a:solidFill>
            <a:srgbClr val="E07A3F"/>
          </a:solidFill>
          <a:ln/>
        </p:spPr>
      </p:sp>
      <p:sp>
        <p:nvSpPr>
          <p:cNvPr id="24" name="Text 22"/>
          <p:cNvSpPr/>
          <p:nvPr/>
        </p:nvSpPr>
        <p:spPr>
          <a:xfrm>
            <a:off x="4819650" y="4286250"/>
            <a:ext cx="2857500" cy="323850"/>
          </a:xfrm>
          <a:prstGeom prst="rect">
            <a:avLst/>
          </a:prstGeom>
          <a:noFill/>
          <a:ln/>
        </p:spPr>
        <p:txBody>
          <a:bodyPr wrap="square" lIns="0" tIns="0" rIns="0" bIns="0" rtlCol="0" anchor="ctr">
            <a:normAutofit/>
          </a:bodyPr>
          <a:lstStyle/>
          <a:p>
            <a:pPr algn="l" indent="0" marL="0">
              <a:buNone/>
            </a:pPr>
            <a:r>
              <a:rPr lang="en" altLang="en-US" sz="1500" b="1" dirty="0">
                <a:solidFill>
                  <a:srgbClr val="0B2F37"/>
                </a:solidFill>
                <a:latin typeface="Arial" pitchFamily="34" charset="0"/>
                <a:ea typeface="Arial" pitchFamily="34" charset="-122"/>
                <a:cs typeface="Arial" pitchFamily="34" charset="-120"/>
              </a:rPr>
              <a:t>Converts and visitors</a:t>
            </a:r>
            <a:endParaRPr lang="en" sz="1500" dirty="0"/>
          </a:p>
        </p:txBody>
      </p:sp>
      <p:sp>
        <p:nvSpPr>
          <p:cNvPr id="25" name="Text 23"/>
          <p:cNvSpPr/>
          <p:nvPr/>
        </p:nvSpPr>
        <p:spPr>
          <a:xfrm>
            <a:off x="4591050" y="4724400"/>
            <a:ext cx="3009900" cy="914400"/>
          </a:xfrm>
          <a:prstGeom prst="rect">
            <a:avLst/>
          </a:prstGeom>
          <a:noFill/>
          <a:ln/>
        </p:spPr>
        <p:txBody>
          <a:bodyPr wrap="square" lIns="0" tIns="0" rIns="0" bIns="0" rtlCol="0" anchor="t">
            <a:normAutofit/>
          </a:bodyPr>
          <a:lstStyle/>
          <a:p>
            <a:pPr algn="l" indent="0" marL="0">
              <a:buNone/>
            </a:pPr>
            <a:r>
              <a:rPr lang="en" altLang="en-US" sz="1200" dirty="0">
                <a:solidFill>
                  <a:srgbClr val="5E7378"/>
                </a:solidFill>
                <a:latin typeface="Arial" pitchFamily="34" charset="0"/>
                <a:ea typeface="Arial" pitchFamily="34" charset="-122"/>
                <a:cs typeface="Arial" pitchFamily="34" charset="-120"/>
              </a:rPr>
              <a:t>Everyone who doesn’t fully understand the language spoken.</a:t>
            </a:r>
            <a:endParaRPr lang="en" sz="1200" dirty="0"/>
          </a:p>
        </p:txBody>
      </p:sp>
      <p:sp>
        <p:nvSpPr>
          <p:cNvPr id="26" name="Shape 24"/>
          <p:cNvSpPr/>
          <p:nvPr/>
        </p:nvSpPr>
        <p:spPr>
          <a:xfrm>
            <a:off x="8077200" y="4095750"/>
            <a:ext cx="3505200" cy="1676400"/>
          </a:xfrm>
          <a:prstGeom prst="roundRect">
            <a:avLst>
              <a:gd name="adj" fmla="val 5579"/>
            </a:avLst>
          </a:prstGeom>
          <a:solidFill>
            <a:srgbClr val="FFFFFF"/>
          </a:solidFill>
          <a:ln/>
        </p:spPr>
      </p:sp>
      <p:sp>
        <p:nvSpPr>
          <p:cNvPr id="27" name="Shape 25"/>
          <p:cNvSpPr/>
          <p:nvPr/>
        </p:nvSpPr>
        <p:spPr>
          <a:xfrm>
            <a:off x="8324850" y="4381500"/>
            <a:ext cx="114300" cy="114300"/>
          </a:xfrm>
          <a:prstGeom prst="roundRect">
            <a:avLst>
              <a:gd name="adj" fmla="val 400000"/>
            </a:avLst>
          </a:prstGeom>
          <a:solidFill>
            <a:srgbClr val="0E5E6F"/>
          </a:solidFill>
          <a:ln/>
        </p:spPr>
      </p:sp>
      <p:sp>
        <p:nvSpPr>
          <p:cNvPr id="28" name="Text 26"/>
          <p:cNvSpPr/>
          <p:nvPr/>
        </p:nvSpPr>
        <p:spPr>
          <a:xfrm>
            <a:off x="8553450" y="4286250"/>
            <a:ext cx="2857500" cy="323850"/>
          </a:xfrm>
          <a:prstGeom prst="rect">
            <a:avLst/>
          </a:prstGeom>
          <a:noFill/>
          <a:ln/>
        </p:spPr>
        <p:txBody>
          <a:bodyPr wrap="square" lIns="0" tIns="0" rIns="0" bIns="0" rtlCol="0" anchor="ctr">
            <a:normAutofit/>
          </a:bodyPr>
          <a:lstStyle/>
          <a:p>
            <a:pPr algn="l" indent="0" marL="0">
              <a:buNone/>
            </a:pPr>
            <a:r>
              <a:rPr lang="en" altLang="en-US" sz="1500" b="1" dirty="0">
                <a:solidFill>
                  <a:srgbClr val="0B2F37"/>
                </a:solidFill>
                <a:latin typeface="Arial" pitchFamily="34" charset="0"/>
                <a:ea typeface="Arial" pitchFamily="34" charset="-122"/>
                <a:cs typeface="Arial" pitchFamily="34" charset="-120"/>
              </a:rPr>
              <a:t>Deaf and hard of hearing</a:t>
            </a:r>
            <a:endParaRPr lang="en" sz="1500" dirty="0"/>
          </a:p>
        </p:txBody>
      </p:sp>
      <p:sp>
        <p:nvSpPr>
          <p:cNvPr id="29" name="Text 27"/>
          <p:cNvSpPr/>
          <p:nvPr/>
        </p:nvSpPr>
        <p:spPr>
          <a:xfrm>
            <a:off x="8324850" y="4724400"/>
            <a:ext cx="3009900" cy="914400"/>
          </a:xfrm>
          <a:prstGeom prst="rect">
            <a:avLst/>
          </a:prstGeom>
          <a:noFill/>
          <a:ln/>
        </p:spPr>
        <p:txBody>
          <a:bodyPr wrap="square" lIns="0" tIns="0" rIns="0" bIns="0" rtlCol="0" anchor="t">
            <a:normAutofit/>
          </a:bodyPr>
          <a:lstStyle/>
          <a:p>
            <a:pPr algn="l" indent="0" marL="0">
              <a:buNone/>
            </a:pPr>
            <a:r>
              <a:rPr lang="en" altLang="en-US" sz="1200" dirty="0">
                <a:solidFill>
                  <a:srgbClr val="5E7378"/>
                </a:solidFill>
                <a:latin typeface="Arial" pitchFamily="34" charset="0"/>
                <a:ea typeface="Arial" pitchFamily="34" charset="-122"/>
                <a:cs typeface="Arial" pitchFamily="34" charset="-120"/>
              </a:rPr>
              <a:t>Live captions in the speaker’s own language.</a:t>
            </a:r>
            <a:endParaRPr lang="en" sz="1200" dirty="0"/>
          </a:p>
        </p:txBody>
      </p:sp>
      <p:sp>
        <p:nvSpPr>
          <p:cNvPr id="30" name="Text 28"/>
          <p:cNvSpPr/>
          <p:nvPr/>
        </p:nvSpPr>
        <p:spPr>
          <a:xfrm>
            <a:off x="609600" y="6477000"/>
            <a:ext cx="5715000" cy="228600"/>
          </a:xfrm>
          <a:prstGeom prst="rect">
            <a:avLst/>
          </a:prstGeom>
          <a:noFill/>
          <a:ln/>
        </p:spPr>
        <p:txBody>
          <a:bodyPr wrap="square" lIns="0" tIns="0" rIns="0" bIns="0" rtlCol="0" anchor="ctr"/>
          <a:lstStyle/>
          <a:p>
            <a:pPr algn="l" indent="0" marL="0">
              <a:buNone/>
            </a:pPr>
            <a:r>
              <a:rPr lang="en-US" sz="1000" dirty="0">
                <a:solidFill>
                  <a:srgbClr val="5E7378"/>
                </a:solidFill>
                <a:latin typeface="Arial" pitchFamily="34" charset="0"/>
                <a:ea typeface="Arial" pitchFamily="34" charset="-122"/>
                <a:cs typeface="Arial" pitchFamily="34" charset="-120"/>
              </a:rPr>
              <a:t>livekhutbah.com</a:t>
            </a:r>
            <a:endParaRPr lang="en-US" sz="1000" dirty="0"/>
          </a:p>
        </p:txBody>
      </p:sp>
      <p:sp>
        <p:nvSpPr>
          <p:cNvPr id="31" name="Text 29"/>
          <p:cNvSpPr/>
          <p:nvPr/>
        </p:nvSpPr>
        <p:spPr>
          <a:xfrm>
            <a:off x="10477500" y="6477000"/>
            <a:ext cx="1104900" cy="228600"/>
          </a:xfrm>
          <a:prstGeom prst="rect">
            <a:avLst/>
          </a:prstGeom>
          <a:noFill/>
          <a:ln/>
        </p:spPr>
        <p:txBody>
          <a:bodyPr wrap="square" lIns="0" tIns="0" rIns="0" bIns="0" rtlCol="0" anchor="ctr"/>
          <a:lstStyle/>
          <a:p>
            <a:pPr algn="r" indent="0" marL="0">
              <a:buNone/>
            </a:pPr>
            <a:r>
              <a:rPr lang="en-US" sz="1000" dirty="0">
                <a:solidFill>
                  <a:srgbClr val="5E7378"/>
                </a:solidFill>
                <a:latin typeface="Arial" pitchFamily="34" charset="0"/>
                <a:ea typeface="Arial" pitchFamily="34" charset="-122"/>
                <a:cs typeface="Arial" pitchFamily="34" charset="-120"/>
              </a:rPr>
              <a:t>7</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7F3EC"/>
          </a:solidFill>
          <a:ln/>
        </p:spPr>
      </p:sp>
      <p:sp>
        <p:nvSpPr>
          <p:cNvPr id="3" name="Text 1"/>
          <p:cNvSpPr/>
          <p:nvPr/>
        </p:nvSpPr>
        <p:spPr>
          <a:xfrm>
            <a:off x="609600" y="419100"/>
            <a:ext cx="9525000" cy="247650"/>
          </a:xfrm>
          <a:prstGeom prst="rect">
            <a:avLst/>
          </a:prstGeom>
          <a:noFill/>
          <a:ln/>
        </p:spPr>
        <p:txBody>
          <a:bodyPr wrap="square" lIns="0" tIns="0" rIns="0" bIns="0" rtlCol="0" anchor="ctr">
            <a:normAutofit/>
          </a:bodyPr>
          <a:lstStyle/>
          <a:p>
            <a:pPr algn="l" indent="0" marL="0">
              <a:buNone/>
            </a:pPr>
            <a:r>
              <a:rPr lang="en" altLang="en-US" sz="1130" b="1" spc="100" kern="0" dirty="0">
                <a:solidFill>
                  <a:srgbClr val="0E5E6F"/>
                </a:solidFill>
                <a:latin typeface="Arial" pitchFamily="34" charset="0"/>
                <a:ea typeface="Arial" pitchFamily="34" charset="-122"/>
                <a:cs typeface="Arial" pitchFamily="34" charset="-120"/>
              </a:rPr>
              <a:t>WHAT YOU NEED</a:t>
            </a:r>
            <a:endParaRPr lang="en" sz="1130" dirty="0"/>
          </a:p>
        </p:txBody>
      </p:sp>
      <p:sp>
        <p:nvSpPr>
          <p:cNvPr id="4" name="Text 2"/>
          <p:cNvSpPr/>
          <p:nvPr/>
        </p:nvSpPr>
        <p:spPr>
          <a:xfrm>
            <a:off x="609600" y="704850"/>
            <a:ext cx="10953750" cy="1047750"/>
          </a:xfrm>
          <a:prstGeom prst="rect">
            <a:avLst/>
          </a:prstGeom>
          <a:noFill/>
          <a:ln/>
        </p:spPr>
        <p:txBody>
          <a:bodyPr wrap="square" lIns="0" tIns="0" rIns="0" bIns="0" rtlCol="0" anchor="t">
            <a:normAutofit/>
          </a:bodyPr>
          <a:lstStyle/>
          <a:p>
            <a:pPr algn="l" indent="0" marL="0">
              <a:buNone/>
            </a:pPr>
            <a:r>
              <a:rPr lang="en" altLang="en-US" sz="2850" b="1" dirty="0">
                <a:solidFill>
                  <a:srgbClr val="0B2F37"/>
                </a:solidFill>
                <a:latin typeface="Arial" pitchFamily="34" charset="0"/>
                <a:ea typeface="Arial" pitchFamily="34" charset="-122"/>
                <a:cs typeface="Arial" pitchFamily="34" charset="-120"/>
              </a:rPr>
              <a:t>A phone, a small mic, and your QR code</a:t>
            </a:r>
            <a:endParaRPr lang="en" sz="2850" dirty="0"/>
          </a:p>
        </p:txBody>
      </p:sp>
      <p:sp>
        <p:nvSpPr>
          <p:cNvPr id="5" name="Shape 3"/>
          <p:cNvSpPr/>
          <p:nvPr/>
        </p:nvSpPr>
        <p:spPr>
          <a:xfrm>
            <a:off x="609600" y="1790700"/>
            <a:ext cx="685800" cy="47625"/>
          </a:xfrm>
          <a:prstGeom prst="roundRect">
            <a:avLst>
              <a:gd name="adj" fmla="val 960000"/>
            </a:avLst>
          </a:prstGeom>
          <a:solidFill>
            <a:srgbClr val="E07A3F"/>
          </a:solidFill>
          <a:ln/>
        </p:spPr>
      </p:sp>
      <p:sp>
        <p:nvSpPr>
          <p:cNvPr id="6" name="Shape 4"/>
          <p:cNvSpPr/>
          <p:nvPr/>
        </p:nvSpPr>
        <p:spPr>
          <a:xfrm>
            <a:off x="609600" y="2266950"/>
            <a:ext cx="323850" cy="323850"/>
          </a:xfrm>
          <a:prstGeom prst="roundRect">
            <a:avLst>
              <a:gd name="adj" fmla="val 141176"/>
            </a:avLst>
          </a:prstGeom>
          <a:solidFill>
            <a:srgbClr val="0E5E6F"/>
          </a:solidFill>
          <a:ln/>
        </p:spPr>
      </p:sp>
      <p:sp>
        <p:nvSpPr>
          <p:cNvPr id="7" name="Text 5"/>
          <p:cNvSpPr/>
          <p:nvPr/>
        </p:nvSpPr>
        <p:spPr>
          <a:xfrm>
            <a:off x="609600" y="2266950"/>
            <a:ext cx="323850" cy="323850"/>
          </a:xfrm>
          <a:prstGeom prst="rect">
            <a:avLst/>
          </a:prstGeom>
          <a:noFill/>
          <a:ln/>
        </p:spPr>
        <p:txBody>
          <a:bodyPr wrap="square" lIns="0" tIns="0" rIns="0" bIns="0" rtlCol="0" anchor="ctr">
            <a:normAutofit/>
          </a:bodyPr>
          <a:lstStyle/>
          <a:p>
            <a:pPr algn="ctr" indent="0" marL="0">
              <a:buNone/>
            </a:pPr>
            <a:r>
              <a:rPr lang="en" altLang="en-US" sz="1200" b="1" dirty="0">
                <a:solidFill>
                  <a:srgbClr val="FFFFFF"/>
                </a:solidFill>
                <a:latin typeface="Arial" pitchFamily="34" charset="0"/>
                <a:ea typeface="Arial" pitchFamily="34" charset="-122"/>
                <a:cs typeface="Arial" pitchFamily="34" charset="-120"/>
              </a:rPr>
              <a:t>1</a:t>
            </a:r>
            <a:endParaRPr lang="en" sz="1200" dirty="0"/>
          </a:p>
        </p:txBody>
      </p:sp>
      <p:sp>
        <p:nvSpPr>
          <p:cNvPr id="8" name="Text 6"/>
          <p:cNvSpPr/>
          <p:nvPr/>
        </p:nvSpPr>
        <p:spPr>
          <a:xfrm>
            <a:off x="1123950" y="2209800"/>
            <a:ext cx="5715000" cy="857250"/>
          </a:xfrm>
          <a:prstGeom prst="rect">
            <a:avLst/>
          </a:prstGeom>
          <a:noFill/>
          <a:ln/>
        </p:spPr>
        <p:txBody>
          <a:bodyPr wrap="square" lIns="0" tIns="0" rIns="0" bIns="0" rtlCol="0" anchor="t">
            <a:normAutofit/>
          </a:bodyPr>
          <a:lstStyle/>
          <a:p>
            <a:pPr algn="l" indent="0" marL="0">
              <a:buNone/>
            </a:pPr>
            <a:r>
              <a:rPr lang="en" altLang="en-US" sz="1350" dirty="0">
                <a:solidFill>
                  <a:srgbClr val="0B2F37"/>
                </a:solidFill>
                <a:latin typeface="Arial" pitchFamily="34" charset="0"/>
                <a:ea typeface="Arial" pitchFamily="34" charset="-122"/>
                <a:cs typeface="Arial" pitchFamily="34" charset="-120"/>
              </a:rPr>
              <a:t>A phone or tablet near the speaker, with internet.</a:t>
            </a:r>
            <a:endParaRPr lang="en" sz="1350" dirty="0"/>
          </a:p>
        </p:txBody>
      </p:sp>
      <p:sp>
        <p:nvSpPr>
          <p:cNvPr id="9" name="Shape 7"/>
          <p:cNvSpPr/>
          <p:nvPr/>
        </p:nvSpPr>
        <p:spPr>
          <a:xfrm>
            <a:off x="609600" y="3181350"/>
            <a:ext cx="323850" cy="323850"/>
          </a:xfrm>
          <a:prstGeom prst="roundRect">
            <a:avLst>
              <a:gd name="adj" fmla="val 141176"/>
            </a:avLst>
          </a:prstGeom>
          <a:solidFill>
            <a:srgbClr val="0E5E6F"/>
          </a:solidFill>
          <a:ln/>
        </p:spPr>
      </p:sp>
      <p:sp>
        <p:nvSpPr>
          <p:cNvPr id="10" name="Text 8"/>
          <p:cNvSpPr/>
          <p:nvPr/>
        </p:nvSpPr>
        <p:spPr>
          <a:xfrm>
            <a:off x="609600" y="3181350"/>
            <a:ext cx="323850" cy="323850"/>
          </a:xfrm>
          <a:prstGeom prst="rect">
            <a:avLst/>
          </a:prstGeom>
          <a:noFill/>
          <a:ln/>
        </p:spPr>
        <p:txBody>
          <a:bodyPr wrap="square" lIns="0" tIns="0" rIns="0" bIns="0" rtlCol="0" anchor="ctr">
            <a:normAutofit/>
          </a:bodyPr>
          <a:lstStyle/>
          <a:p>
            <a:pPr algn="ctr" indent="0" marL="0">
              <a:buNone/>
            </a:pPr>
            <a:r>
              <a:rPr lang="en" altLang="en-US" sz="1200" b="1" dirty="0">
                <a:solidFill>
                  <a:srgbClr val="FFFFFF"/>
                </a:solidFill>
                <a:latin typeface="Arial" pitchFamily="34" charset="0"/>
                <a:ea typeface="Arial" pitchFamily="34" charset="-122"/>
                <a:cs typeface="Arial" pitchFamily="34" charset="-120"/>
              </a:rPr>
              <a:t>2</a:t>
            </a:r>
            <a:endParaRPr lang="en" sz="1200" dirty="0"/>
          </a:p>
        </p:txBody>
      </p:sp>
      <p:sp>
        <p:nvSpPr>
          <p:cNvPr id="11" name="Text 9"/>
          <p:cNvSpPr/>
          <p:nvPr/>
        </p:nvSpPr>
        <p:spPr>
          <a:xfrm>
            <a:off x="1123950" y="3124200"/>
            <a:ext cx="5715000" cy="857250"/>
          </a:xfrm>
          <a:prstGeom prst="rect">
            <a:avLst/>
          </a:prstGeom>
          <a:noFill/>
          <a:ln/>
        </p:spPr>
        <p:txBody>
          <a:bodyPr wrap="square" lIns="0" tIns="0" rIns="0" bIns="0" rtlCol="0" anchor="t">
            <a:normAutofit/>
          </a:bodyPr>
          <a:lstStyle/>
          <a:p>
            <a:pPr algn="l" indent="0" marL="0">
              <a:buNone/>
            </a:pPr>
            <a:r>
              <a:rPr lang="en" altLang="en-US" sz="1350" dirty="0">
                <a:solidFill>
                  <a:srgbClr val="0B2F37"/>
                </a:solidFill>
                <a:latin typeface="Arial" pitchFamily="34" charset="0"/>
                <a:ea typeface="Arial" pitchFamily="34" charset="-122"/>
                <a:cs typeface="Arial" pitchFamily="34" charset="-120"/>
              </a:rPr>
              <a:t>A wireless clip-on mic for the speaker. Its receiver plugs into the phone, so your sound system stays as it is.</a:t>
            </a:r>
            <a:endParaRPr lang="en" sz="1350" dirty="0"/>
          </a:p>
        </p:txBody>
      </p:sp>
      <p:sp>
        <p:nvSpPr>
          <p:cNvPr id="12" name="Shape 10"/>
          <p:cNvSpPr/>
          <p:nvPr/>
        </p:nvSpPr>
        <p:spPr>
          <a:xfrm>
            <a:off x="609600" y="4095750"/>
            <a:ext cx="323850" cy="323850"/>
          </a:xfrm>
          <a:prstGeom prst="roundRect">
            <a:avLst>
              <a:gd name="adj" fmla="val 141176"/>
            </a:avLst>
          </a:prstGeom>
          <a:solidFill>
            <a:srgbClr val="0E5E6F"/>
          </a:solidFill>
          <a:ln/>
        </p:spPr>
      </p:sp>
      <p:sp>
        <p:nvSpPr>
          <p:cNvPr id="13" name="Text 11"/>
          <p:cNvSpPr/>
          <p:nvPr/>
        </p:nvSpPr>
        <p:spPr>
          <a:xfrm>
            <a:off x="609600" y="4095750"/>
            <a:ext cx="323850" cy="323850"/>
          </a:xfrm>
          <a:prstGeom prst="rect">
            <a:avLst/>
          </a:prstGeom>
          <a:noFill/>
          <a:ln/>
        </p:spPr>
        <p:txBody>
          <a:bodyPr wrap="square" lIns="0" tIns="0" rIns="0" bIns="0" rtlCol="0" anchor="ctr">
            <a:normAutofit/>
          </a:bodyPr>
          <a:lstStyle/>
          <a:p>
            <a:pPr algn="ctr" indent="0" marL="0">
              <a:buNone/>
            </a:pPr>
            <a:r>
              <a:rPr lang="en" altLang="en-US" sz="1200" b="1" dirty="0">
                <a:solidFill>
                  <a:srgbClr val="FFFFFF"/>
                </a:solidFill>
                <a:latin typeface="Arial" pitchFamily="34" charset="0"/>
                <a:ea typeface="Arial" pitchFamily="34" charset="-122"/>
                <a:cs typeface="Arial" pitchFamily="34" charset="-120"/>
              </a:rPr>
              <a:t>3</a:t>
            </a:r>
            <a:endParaRPr lang="en" sz="1200" dirty="0"/>
          </a:p>
        </p:txBody>
      </p:sp>
      <p:sp>
        <p:nvSpPr>
          <p:cNvPr id="14" name="Text 12"/>
          <p:cNvSpPr/>
          <p:nvPr/>
        </p:nvSpPr>
        <p:spPr>
          <a:xfrm>
            <a:off x="1123950" y="4038600"/>
            <a:ext cx="5715000" cy="857250"/>
          </a:xfrm>
          <a:prstGeom prst="rect">
            <a:avLst/>
          </a:prstGeom>
          <a:noFill/>
          <a:ln/>
        </p:spPr>
        <p:txBody>
          <a:bodyPr wrap="square" lIns="0" tIns="0" rIns="0" bIns="0" rtlCol="0" anchor="t">
            <a:normAutofit/>
          </a:bodyPr>
          <a:lstStyle/>
          <a:p>
            <a:pPr algn="l" indent="0" marL="0">
              <a:buNone/>
            </a:pPr>
            <a:r>
              <a:rPr lang="en" altLang="en-US" sz="1350" dirty="0">
                <a:solidFill>
                  <a:srgbClr val="0B2F37"/>
                </a:solidFill>
                <a:latin typeface="Arial" pitchFamily="34" charset="0"/>
                <a:ea typeface="Arial" pitchFamily="34" charset="-122"/>
                <a:cs typeface="Arial" pitchFamily="34" charset="-120"/>
              </a:rPr>
              <a:t>Your QR code: print the ready-made roll-up or show it on a screen. Both are in the app.</a:t>
            </a:r>
            <a:endParaRPr lang="en" sz="1350" dirty="0"/>
          </a:p>
        </p:txBody>
      </p:sp>
      <p:sp>
        <p:nvSpPr>
          <p:cNvPr id="15" name="Shape 13"/>
          <p:cNvSpPr/>
          <p:nvPr/>
        </p:nvSpPr>
        <p:spPr>
          <a:xfrm>
            <a:off x="609600" y="5010150"/>
            <a:ext cx="323850" cy="323850"/>
          </a:xfrm>
          <a:prstGeom prst="roundRect">
            <a:avLst>
              <a:gd name="adj" fmla="val 141176"/>
            </a:avLst>
          </a:prstGeom>
          <a:solidFill>
            <a:srgbClr val="0E5E6F"/>
          </a:solidFill>
          <a:ln/>
        </p:spPr>
      </p:sp>
      <p:sp>
        <p:nvSpPr>
          <p:cNvPr id="16" name="Text 14"/>
          <p:cNvSpPr/>
          <p:nvPr/>
        </p:nvSpPr>
        <p:spPr>
          <a:xfrm>
            <a:off x="609600" y="5010150"/>
            <a:ext cx="323850" cy="323850"/>
          </a:xfrm>
          <a:prstGeom prst="rect">
            <a:avLst/>
          </a:prstGeom>
          <a:noFill/>
          <a:ln/>
        </p:spPr>
        <p:txBody>
          <a:bodyPr wrap="square" lIns="0" tIns="0" rIns="0" bIns="0" rtlCol="0" anchor="ctr">
            <a:normAutofit/>
          </a:bodyPr>
          <a:lstStyle/>
          <a:p>
            <a:pPr algn="ctr" indent="0" marL="0">
              <a:buNone/>
            </a:pPr>
            <a:r>
              <a:rPr lang="en" altLang="en-US" sz="1200" b="1" dirty="0">
                <a:solidFill>
                  <a:srgbClr val="FFFFFF"/>
                </a:solidFill>
                <a:latin typeface="Arial" pitchFamily="34" charset="0"/>
                <a:ea typeface="Arial" pitchFamily="34" charset="-122"/>
                <a:cs typeface="Arial" pitchFamily="34" charset="-120"/>
              </a:rPr>
              <a:t>4</a:t>
            </a:r>
            <a:endParaRPr lang="en" sz="1200" dirty="0"/>
          </a:p>
        </p:txBody>
      </p:sp>
      <p:sp>
        <p:nvSpPr>
          <p:cNvPr id="17" name="Text 15"/>
          <p:cNvSpPr/>
          <p:nvPr/>
        </p:nvSpPr>
        <p:spPr>
          <a:xfrm>
            <a:off x="1123950" y="4953000"/>
            <a:ext cx="5715000" cy="857250"/>
          </a:xfrm>
          <a:prstGeom prst="rect">
            <a:avLst/>
          </a:prstGeom>
          <a:noFill/>
          <a:ln/>
        </p:spPr>
        <p:txBody>
          <a:bodyPr wrap="square" lIns="0" tIns="0" rIns="0" bIns="0" rtlCol="0" anchor="t">
            <a:normAutofit/>
          </a:bodyPr>
          <a:lstStyle/>
          <a:p>
            <a:pPr algn="l" indent="0" marL="0">
              <a:buNone/>
            </a:pPr>
            <a:r>
              <a:rPr lang="en" altLang="en-US" sz="1350" dirty="0">
                <a:solidFill>
                  <a:srgbClr val="0B2F37"/>
                </a:solidFill>
                <a:latin typeface="Arial" pitchFamily="34" charset="0"/>
                <a:ea typeface="Arial" pitchFamily="34" charset="-122"/>
                <a:cs typeface="Arial" pitchFamily="34" charset="-120"/>
              </a:rPr>
              <a:t>Optional: a TV or screen in the room for the translation.</a:t>
            </a:r>
            <a:endParaRPr lang="en" sz="1350" dirty="0"/>
          </a:p>
        </p:txBody>
      </p:sp>
      <p:sp>
        <p:nvSpPr>
          <p:cNvPr id="18" name="Text 16"/>
          <p:cNvSpPr/>
          <p:nvPr/>
        </p:nvSpPr>
        <p:spPr>
          <a:xfrm>
            <a:off x="1123950" y="5981700"/>
            <a:ext cx="5715000" cy="381000"/>
          </a:xfrm>
          <a:prstGeom prst="rect">
            <a:avLst/>
          </a:prstGeom>
          <a:noFill/>
          <a:ln/>
        </p:spPr>
        <p:txBody>
          <a:bodyPr wrap="square" lIns="0" tIns="0" rIns="0" bIns="0" rtlCol="0" anchor="ctr">
            <a:normAutofit/>
          </a:bodyPr>
          <a:lstStyle/>
          <a:p>
            <a:pPr algn="l" indent="0" marL="0">
              <a:buNone/>
            </a:pPr>
            <a:r>
              <a:rPr lang="en" altLang="en-US" sz="1280" b="1" dirty="0">
                <a:solidFill>
                  <a:srgbClr val="0E5E6F"/>
                </a:solidFill>
                <a:latin typeface="Arial" pitchFamily="34" charset="0"/>
                <a:ea typeface="Arial" pitchFamily="34" charset="-122"/>
                <a:cs typeface="Arial" pitchFamily="34" charset="-120"/>
              </a:rPr>
              <a:t>Nothing to install for the people who read along.</a:t>
            </a:r>
            <a:endParaRPr lang="en" sz="1280" dirty="0"/>
          </a:p>
        </p:txBody>
      </p:sp>
      <p:pic>
        <p:nvPicPr>
          <p:cNvPr id="19" name="Image 0" descr="/var/folders/1z/crfbntg115l2c0hhbc4fqsmr0000gn/T/deck-GUZQtc/imam.jpg">    </p:cNvPr>
          <p:cNvPicPr>
            <a:picLocks noChangeAspect="1"/>
          </p:cNvPicPr>
          <p:nvPr/>
        </p:nvPicPr>
        <p:blipFill>
          <a:blip r:embed="rId1"/>
          <a:stretch>
            <a:fillRect/>
          </a:stretch>
        </p:blipFill>
        <p:spPr>
          <a:xfrm>
            <a:off x="8601075" y="1866900"/>
            <a:ext cx="2981325" cy="4476750"/>
          </a:xfrm>
          <a:prstGeom prst="rect">
            <a:avLst/>
          </a:prstGeom>
        </p:spPr>
      </p:pic>
      <p:sp>
        <p:nvSpPr>
          <p:cNvPr id="20" name="Text 17"/>
          <p:cNvSpPr/>
          <p:nvPr/>
        </p:nvSpPr>
        <p:spPr>
          <a:xfrm>
            <a:off x="609600" y="6477000"/>
            <a:ext cx="5715000" cy="228600"/>
          </a:xfrm>
          <a:prstGeom prst="rect">
            <a:avLst/>
          </a:prstGeom>
          <a:noFill/>
          <a:ln/>
        </p:spPr>
        <p:txBody>
          <a:bodyPr wrap="square" lIns="0" tIns="0" rIns="0" bIns="0" rtlCol="0" anchor="ctr"/>
          <a:lstStyle/>
          <a:p>
            <a:pPr algn="l" indent="0" marL="0">
              <a:buNone/>
            </a:pPr>
            <a:r>
              <a:rPr lang="en-US" sz="1000" dirty="0">
                <a:solidFill>
                  <a:srgbClr val="5E7378"/>
                </a:solidFill>
                <a:latin typeface="Arial" pitchFamily="34" charset="0"/>
                <a:ea typeface="Arial" pitchFamily="34" charset="-122"/>
                <a:cs typeface="Arial" pitchFamily="34" charset="-120"/>
              </a:rPr>
              <a:t>livekhutbah.com</a:t>
            </a:r>
            <a:endParaRPr lang="en-US" sz="1000" dirty="0"/>
          </a:p>
        </p:txBody>
      </p:sp>
      <p:sp>
        <p:nvSpPr>
          <p:cNvPr id="21" name="Text 18"/>
          <p:cNvSpPr/>
          <p:nvPr/>
        </p:nvSpPr>
        <p:spPr>
          <a:xfrm>
            <a:off x="10477500" y="6477000"/>
            <a:ext cx="1104900" cy="228600"/>
          </a:xfrm>
          <a:prstGeom prst="rect">
            <a:avLst/>
          </a:prstGeom>
          <a:noFill/>
          <a:ln/>
        </p:spPr>
        <p:txBody>
          <a:bodyPr wrap="square" lIns="0" tIns="0" rIns="0" bIns="0" rtlCol="0" anchor="ctr"/>
          <a:lstStyle/>
          <a:p>
            <a:pPr algn="r" indent="0" marL="0">
              <a:buNone/>
            </a:pPr>
            <a:r>
              <a:rPr lang="en-US" sz="1000" dirty="0">
                <a:solidFill>
                  <a:srgbClr val="5E7378"/>
                </a:solidFill>
                <a:latin typeface="Arial" pitchFamily="34" charset="0"/>
                <a:ea typeface="Arial" pitchFamily="34" charset="-122"/>
                <a:cs typeface="Arial" pitchFamily="34" charset="-120"/>
              </a:rPr>
              <a:t>8</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7F3EC"/>
          </a:solidFill>
          <a:ln/>
        </p:spPr>
      </p:sp>
      <p:sp>
        <p:nvSpPr>
          <p:cNvPr id="3" name="Text 1"/>
          <p:cNvSpPr/>
          <p:nvPr/>
        </p:nvSpPr>
        <p:spPr>
          <a:xfrm>
            <a:off x="609600" y="419100"/>
            <a:ext cx="9525000" cy="247650"/>
          </a:xfrm>
          <a:prstGeom prst="rect">
            <a:avLst/>
          </a:prstGeom>
          <a:noFill/>
          <a:ln/>
        </p:spPr>
        <p:txBody>
          <a:bodyPr wrap="square" lIns="0" tIns="0" rIns="0" bIns="0" rtlCol="0" anchor="ctr">
            <a:normAutofit/>
          </a:bodyPr>
          <a:lstStyle/>
          <a:p>
            <a:pPr algn="l" indent="0" marL="0">
              <a:buNone/>
            </a:pPr>
            <a:r>
              <a:rPr lang="en" altLang="en-US" sz="1130" b="1" spc="100" kern="0" dirty="0">
                <a:solidFill>
                  <a:srgbClr val="0E5E6F"/>
                </a:solidFill>
                <a:latin typeface="Arial" pitchFamily="34" charset="0"/>
                <a:ea typeface="Arial" pitchFamily="34" charset="-122"/>
                <a:cs typeface="Arial" pitchFamily="34" charset="-120"/>
              </a:rPr>
              <a:t>PRICING</a:t>
            </a:r>
            <a:endParaRPr lang="en" sz="1130" dirty="0"/>
          </a:p>
        </p:txBody>
      </p:sp>
      <p:sp>
        <p:nvSpPr>
          <p:cNvPr id="4" name="Text 2"/>
          <p:cNvSpPr/>
          <p:nvPr/>
        </p:nvSpPr>
        <p:spPr>
          <a:xfrm>
            <a:off x="609600" y="704850"/>
            <a:ext cx="10953750" cy="1047750"/>
          </a:xfrm>
          <a:prstGeom prst="rect">
            <a:avLst/>
          </a:prstGeom>
          <a:noFill/>
          <a:ln/>
        </p:spPr>
        <p:txBody>
          <a:bodyPr wrap="square" lIns="0" tIns="0" rIns="0" bIns="0" rtlCol="0" anchor="t">
            <a:normAutofit/>
          </a:bodyPr>
          <a:lstStyle/>
          <a:p>
            <a:pPr algn="l" indent="0" marL="0">
              <a:buNone/>
            </a:pPr>
            <a:r>
              <a:rPr lang="en" altLang="en-US" sz="2850" b="1" dirty="0">
                <a:solidFill>
                  <a:srgbClr val="0B2F37"/>
                </a:solidFill>
                <a:latin typeface="Arial" pitchFamily="34" charset="0"/>
                <a:ea typeface="Arial" pitchFamily="34" charset="-122"/>
                <a:cs typeface="Arial" pitchFamily="34" charset="-120"/>
              </a:rPr>
              <a:t>A 20-minute khutbah costs about $4</a:t>
            </a:r>
            <a:endParaRPr lang="en" sz="2850" dirty="0"/>
          </a:p>
        </p:txBody>
      </p:sp>
      <p:sp>
        <p:nvSpPr>
          <p:cNvPr id="5" name="Shape 3"/>
          <p:cNvSpPr/>
          <p:nvPr/>
        </p:nvSpPr>
        <p:spPr>
          <a:xfrm>
            <a:off x="609600" y="1790700"/>
            <a:ext cx="685800" cy="47625"/>
          </a:xfrm>
          <a:prstGeom prst="roundRect">
            <a:avLst>
              <a:gd name="adj" fmla="val 960000"/>
            </a:avLst>
          </a:prstGeom>
          <a:solidFill>
            <a:srgbClr val="E07A3F"/>
          </a:solidFill>
          <a:ln/>
        </p:spPr>
      </p:sp>
      <p:sp>
        <p:nvSpPr>
          <p:cNvPr id="6" name="Shape 4"/>
          <p:cNvSpPr/>
          <p:nvPr/>
        </p:nvSpPr>
        <p:spPr>
          <a:xfrm>
            <a:off x="609600" y="2190750"/>
            <a:ext cx="3619500" cy="2857500"/>
          </a:xfrm>
          <a:prstGeom prst="roundRect">
            <a:avLst>
              <a:gd name="adj" fmla="val 1920"/>
            </a:avLst>
          </a:prstGeom>
          <a:solidFill>
            <a:srgbClr val="FFFFFF"/>
          </a:solidFill>
          <a:ln/>
        </p:spPr>
      </p:sp>
      <p:sp>
        <p:nvSpPr>
          <p:cNvPr id="7" name="Text 5"/>
          <p:cNvSpPr/>
          <p:nvPr/>
        </p:nvSpPr>
        <p:spPr>
          <a:xfrm>
            <a:off x="838200" y="2381250"/>
            <a:ext cx="3238500" cy="609600"/>
          </a:xfrm>
          <a:prstGeom prst="rect">
            <a:avLst/>
          </a:prstGeom>
          <a:noFill/>
          <a:ln/>
        </p:spPr>
        <p:txBody>
          <a:bodyPr wrap="square" lIns="0" tIns="0" rIns="0" bIns="0" rtlCol="0" anchor="ctr">
            <a:normAutofit/>
          </a:bodyPr>
          <a:lstStyle/>
          <a:p>
            <a:pPr algn="l" indent="0" marL="0">
              <a:buNone/>
            </a:pPr>
            <a:r>
              <a:rPr lang="en" altLang="en-US" sz="2250" b="1" dirty="0">
                <a:solidFill>
                  <a:srgbClr val="0E5E6F"/>
                </a:solidFill>
                <a:latin typeface="Arial" pitchFamily="34" charset="0"/>
                <a:ea typeface="Arial" pitchFamily="34" charset="-122"/>
                <a:cs typeface="Arial" pitchFamily="34" charset="-120"/>
              </a:rPr>
              <a:t>$0.20 per minute</a:t>
            </a:r>
            <a:endParaRPr lang="en" sz="2250" dirty="0"/>
          </a:p>
        </p:txBody>
      </p:sp>
      <p:sp>
        <p:nvSpPr>
          <p:cNvPr id="8" name="Text 6"/>
          <p:cNvSpPr/>
          <p:nvPr/>
        </p:nvSpPr>
        <p:spPr>
          <a:xfrm>
            <a:off x="838200" y="3143250"/>
            <a:ext cx="2095500" cy="381000"/>
          </a:xfrm>
          <a:prstGeom prst="rect">
            <a:avLst/>
          </a:prstGeom>
          <a:noFill/>
          <a:ln/>
        </p:spPr>
        <p:txBody>
          <a:bodyPr wrap="square" lIns="0" tIns="0" rIns="0" bIns="0" rtlCol="0" anchor="ctr">
            <a:normAutofit/>
          </a:bodyPr>
          <a:lstStyle/>
          <a:p>
            <a:pPr algn="l" indent="0" marL="0">
              <a:buNone/>
            </a:pPr>
            <a:r>
              <a:rPr lang="en" altLang="en-US" sz="1350" dirty="0">
                <a:solidFill>
                  <a:srgbClr val="0B2F37"/>
                </a:solidFill>
                <a:latin typeface="Arial" pitchFamily="34" charset="0"/>
                <a:ea typeface="Arial" pitchFamily="34" charset="-122"/>
                <a:cs typeface="Arial" pitchFamily="34" charset="-120"/>
              </a:rPr>
              <a:t>1 language</a:t>
            </a:r>
            <a:endParaRPr lang="en" sz="1350" dirty="0"/>
          </a:p>
        </p:txBody>
      </p:sp>
      <p:sp>
        <p:nvSpPr>
          <p:cNvPr id="9" name="Text 7"/>
          <p:cNvSpPr/>
          <p:nvPr/>
        </p:nvSpPr>
        <p:spPr>
          <a:xfrm>
            <a:off x="2857500" y="3143250"/>
            <a:ext cx="1143000" cy="381000"/>
          </a:xfrm>
          <a:prstGeom prst="rect">
            <a:avLst/>
          </a:prstGeom>
          <a:noFill/>
          <a:ln/>
        </p:spPr>
        <p:txBody>
          <a:bodyPr wrap="square" lIns="0" tIns="0" rIns="0" bIns="0" rtlCol="0" anchor="ctr">
            <a:normAutofit/>
          </a:bodyPr>
          <a:lstStyle/>
          <a:p>
            <a:pPr algn="r" indent="0" marL="0">
              <a:buNone/>
            </a:pPr>
            <a:r>
              <a:rPr lang="en" altLang="en-US" sz="1350" b="1" dirty="0">
                <a:solidFill>
                  <a:srgbClr val="0B2F37"/>
                </a:solidFill>
                <a:latin typeface="Arial" pitchFamily="34" charset="0"/>
                <a:ea typeface="Arial" pitchFamily="34" charset="-122"/>
                <a:cs typeface="Arial" pitchFamily="34" charset="-120"/>
              </a:rPr>
              <a:t>$0.20</a:t>
            </a:r>
            <a:endParaRPr lang="en" sz="1350" dirty="0"/>
          </a:p>
        </p:txBody>
      </p:sp>
      <p:sp>
        <p:nvSpPr>
          <p:cNvPr id="10" name="Text 8"/>
          <p:cNvSpPr/>
          <p:nvPr/>
        </p:nvSpPr>
        <p:spPr>
          <a:xfrm>
            <a:off x="838200" y="3600450"/>
            <a:ext cx="2095500" cy="381000"/>
          </a:xfrm>
          <a:prstGeom prst="rect">
            <a:avLst/>
          </a:prstGeom>
          <a:noFill/>
          <a:ln/>
        </p:spPr>
        <p:txBody>
          <a:bodyPr wrap="square" lIns="0" tIns="0" rIns="0" bIns="0" rtlCol="0" anchor="ctr">
            <a:normAutofit/>
          </a:bodyPr>
          <a:lstStyle/>
          <a:p>
            <a:pPr algn="l" indent="0" marL="0">
              <a:buNone/>
            </a:pPr>
            <a:r>
              <a:rPr lang="en" altLang="en-US" sz="1350" dirty="0">
                <a:solidFill>
                  <a:srgbClr val="0B2F37"/>
                </a:solidFill>
                <a:latin typeface="Arial" pitchFamily="34" charset="0"/>
                <a:ea typeface="Arial" pitchFamily="34" charset="-122"/>
                <a:cs typeface="Arial" pitchFamily="34" charset="-120"/>
              </a:rPr>
              <a:t>2 languages</a:t>
            </a:r>
            <a:endParaRPr lang="en" sz="1350" dirty="0"/>
          </a:p>
        </p:txBody>
      </p:sp>
      <p:sp>
        <p:nvSpPr>
          <p:cNvPr id="11" name="Text 9"/>
          <p:cNvSpPr/>
          <p:nvPr/>
        </p:nvSpPr>
        <p:spPr>
          <a:xfrm>
            <a:off x="2857500" y="3600450"/>
            <a:ext cx="1143000" cy="381000"/>
          </a:xfrm>
          <a:prstGeom prst="rect">
            <a:avLst/>
          </a:prstGeom>
          <a:noFill/>
          <a:ln/>
        </p:spPr>
        <p:txBody>
          <a:bodyPr wrap="square" lIns="0" tIns="0" rIns="0" bIns="0" rtlCol="0" anchor="ctr">
            <a:normAutofit/>
          </a:bodyPr>
          <a:lstStyle/>
          <a:p>
            <a:pPr algn="r" indent="0" marL="0">
              <a:buNone/>
            </a:pPr>
            <a:r>
              <a:rPr lang="en" altLang="en-US" sz="1350" b="1" dirty="0">
                <a:solidFill>
                  <a:srgbClr val="0B2F37"/>
                </a:solidFill>
                <a:latin typeface="Arial" pitchFamily="34" charset="0"/>
                <a:ea typeface="Arial" pitchFamily="34" charset="-122"/>
                <a:cs typeface="Arial" pitchFamily="34" charset="-120"/>
              </a:rPr>
              <a:t>$0.30</a:t>
            </a:r>
            <a:endParaRPr lang="en" sz="1350" dirty="0"/>
          </a:p>
        </p:txBody>
      </p:sp>
      <p:sp>
        <p:nvSpPr>
          <p:cNvPr id="12" name="Text 10"/>
          <p:cNvSpPr/>
          <p:nvPr/>
        </p:nvSpPr>
        <p:spPr>
          <a:xfrm>
            <a:off x="838200" y="4057650"/>
            <a:ext cx="2095500" cy="381000"/>
          </a:xfrm>
          <a:prstGeom prst="rect">
            <a:avLst/>
          </a:prstGeom>
          <a:noFill/>
          <a:ln/>
        </p:spPr>
        <p:txBody>
          <a:bodyPr wrap="square" lIns="0" tIns="0" rIns="0" bIns="0" rtlCol="0" anchor="ctr">
            <a:normAutofit/>
          </a:bodyPr>
          <a:lstStyle/>
          <a:p>
            <a:pPr algn="l" indent="0" marL="0">
              <a:buNone/>
            </a:pPr>
            <a:r>
              <a:rPr lang="en" altLang="en-US" sz="1350" dirty="0">
                <a:solidFill>
                  <a:srgbClr val="0B2F37"/>
                </a:solidFill>
                <a:latin typeface="Arial" pitchFamily="34" charset="0"/>
                <a:ea typeface="Arial" pitchFamily="34" charset="-122"/>
                <a:cs typeface="Arial" pitchFamily="34" charset="-120"/>
              </a:rPr>
              <a:t>3 languages</a:t>
            </a:r>
            <a:endParaRPr lang="en" sz="1350" dirty="0"/>
          </a:p>
        </p:txBody>
      </p:sp>
      <p:sp>
        <p:nvSpPr>
          <p:cNvPr id="13" name="Text 11"/>
          <p:cNvSpPr/>
          <p:nvPr/>
        </p:nvSpPr>
        <p:spPr>
          <a:xfrm>
            <a:off x="2857500" y="4057650"/>
            <a:ext cx="1143000" cy="381000"/>
          </a:xfrm>
          <a:prstGeom prst="rect">
            <a:avLst/>
          </a:prstGeom>
          <a:noFill/>
          <a:ln/>
        </p:spPr>
        <p:txBody>
          <a:bodyPr wrap="square" lIns="0" tIns="0" rIns="0" bIns="0" rtlCol="0" anchor="ctr">
            <a:normAutofit/>
          </a:bodyPr>
          <a:lstStyle/>
          <a:p>
            <a:pPr algn="r" indent="0" marL="0">
              <a:buNone/>
            </a:pPr>
            <a:r>
              <a:rPr lang="en" altLang="en-US" sz="1350" b="1" dirty="0">
                <a:solidFill>
                  <a:srgbClr val="0B2F37"/>
                </a:solidFill>
                <a:latin typeface="Arial" pitchFamily="34" charset="0"/>
                <a:ea typeface="Arial" pitchFamily="34" charset="-122"/>
                <a:cs typeface="Arial" pitchFamily="34" charset="-120"/>
              </a:rPr>
              <a:t>$0.38</a:t>
            </a:r>
            <a:endParaRPr lang="en" sz="1350" dirty="0"/>
          </a:p>
        </p:txBody>
      </p:sp>
      <p:sp>
        <p:nvSpPr>
          <p:cNvPr id="14" name="Shape 12"/>
          <p:cNvSpPr/>
          <p:nvPr/>
        </p:nvSpPr>
        <p:spPr>
          <a:xfrm>
            <a:off x="4572000" y="2190750"/>
            <a:ext cx="2247900" cy="2857500"/>
          </a:xfrm>
          <a:prstGeom prst="roundRect">
            <a:avLst>
              <a:gd name="adj" fmla="val 3103"/>
            </a:avLst>
          </a:prstGeom>
          <a:solidFill>
            <a:srgbClr val="FFFFFF"/>
          </a:solidFill>
          <a:ln/>
        </p:spPr>
      </p:sp>
      <p:sp>
        <p:nvSpPr>
          <p:cNvPr id="15" name="Text 13"/>
          <p:cNvSpPr/>
          <p:nvPr/>
        </p:nvSpPr>
        <p:spPr>
          <a:xfrm>
            <a:off x="4762500" y="2419350"/>
            <a:ext cx="1905000" cy="323850"/>
          </a:xfrm>
          <a:prstGeom prst="rect">
            <a:avLst/>
          </a:prstGeom>
          <a:noFill/>
          <a:ln/>
        </p:spPr>
        <p:txBody>
          <a:bodyPr wrap="square" lIns="0" tIns="0" rIns="0" bIns="0" rtlCol="0" anchor="ctr">
            <a:normAutofit/>
          </a:bodyPr>
          <a:lstStyle/>
          <a:p>
            <a:pPr algn="l" indent="0" marL="0">
              <a:buNone/>
            </a:pPr>
            <a:r>
              <a:rPr lang="en" altLang="en-US" sz="1580" b="1" dirty="0">
                <a:solidFill>
                  <a:srgbClr val="0B2F37"/>
                </a:solidFill>
                <a:latin typeface="Arial" pitchFamily="34" charset="0"/>
                <a:ea typeface="Arial" pitchFamily="34" charset="-122"/>
                <a:cs typeface="Arial" pitchFamily="34" charset="-120"/>
              </a:rPr>
              <a:t>Spark</a:t>
            </a:r>
            <a:endParaRPr lang="en" sz="1580" dirty="0"/>
          </a:p>
        </p:txBody>
      </p:sp>
      <p:sp>
        <p:nvSpPr>
          <p:cNvPr id="16" name="Text 14"/>
          <p:cNvSpPr/>
          <p:nvPr/>
        </p:nvSpPr>
        <p:spPr>
          <a:xfrm>
            <a:off x="4762500" y="2857500"/>
            <a:ext cx="1905000" cy="476250"/>
          </a:xfrm>
          <a:prstGeom prst="rect">
            <a:avLst/>
          </a:prstGeom>
          <a:noFill/>
          <a:ln/>
        </p:spPr>
        <p:txBody>
          <a:bodyPr wrap="square" lIns="0" tIns="0" rIns="0" bIns="0" rtlCol="0" anchor="ctr">
            <a:normAutofit/>
          </a:bodyPr>
          <a:lstStyle/>
          <a:p>
            <a:pPr algn="l" indent="0" marL="0">
              <a:buNone/>
            </a:pPr>
            <a:r>
              <a:rPr lang="en" altLang="en-US" sz="1950" b="1" dirty="0">
                <a:solidFill>
                  <a:srgbClr val="0E5E6F"/>
                </a:solidFill>
                <a:latin typeface="Arial" pitchFamily="34" charset="0"/>
                <a:ea typeface="Arial" pitchFamily="34" charset="-122"/>
                <a:cs typeface="Arial" pitchFamily="34" charset="-120"/>
              </a:rPr>
              <a:t>$15 / month</a:t>
            </a:r>
            <a:endParaRPr lang="en" sz="1950" dirty="0"/>
          </a:p>
        </p:txBody>
      </p:sp>
      <p:sp>
        <p:nvSpPr>
          <p:cNvPr id="17" name="Text 15"/>
          <p:cNvSpPr/>
          <p:nvPr/>
        </p:nvSpPr>
        <p:spPr>
          <a:xfrm>
            <a:off x="4762500" y="3429000"/>
            <a:ext cx="1905000" cy="571500"/>
          </a:xfrm>
          <a:prstGeom prst="rect">
            <a:avLst/>
          </a:prstGeom>
          <a:noFill/>
          <a:ln/>
        </p:spPr>
        <p:txBody>
          <a:bodyPr wrap="square" lIns="0" tIns="0" rIns="0" bIns="0" rtlCol="0" anchor="t">
            <a:normAutofit/>
          </a:bodyPr>
          <a:lstStyle/>
          <a:p>
            <a:pPr algn="l" indent="0" marL="0">
              <a:buNone/>
            </a:pPr>
            <a:r>
              <a:rPr lang="en" altLang="en-US" sz="1200" dirty="0">
                <a:solidFill>
                  <a:srgbClr val="0B2F37"/>
                </a:solidFill>
                <a:latin typeface="Arial" pitchFamily="34" charset="0"/>
                <a:ea typeface="Arial" pitchFamily="34" charset="-122"/>
                <a:cs typeface="Arial" pitchFamily="34" charset="-120"/>
              </a:rPr>
              <a:t>1,000 credits each month</a:t>
            </a:r>
            <a:endParaRPr lang="en" sz="1200" dirty="0"/>
          </a:p>
        </p:txBody>
      </p:sp>
      <p:sp>
        <p:nvSpPr>
          <p:cNvPr id="18" name="Text 16"/>
          <p:cNvSpPr/>
          <p:nvPr/>
        </p:nvSpPr>
        <p:spPr>
          <a:xfrm>
            <a:off x="4762500" y="4191000"/>
            <a:ext cx="1905000" cy="342900"/>
          </a:xfrm>
          <a:prstGeom prst="rect">
            <a:avLst/>
          </a:prstGeom>
          <a:noFill/>
          <a:ln/>
        </p:spPr>
        <p:txBody>
          <a:bodyPr wrap="square" lIns="0" tIns="0" rIns="0" bIns="0" rtlCol="0" anchor="ctr">
            <a:normAutofit/>
          </a:bodyPr>
          <a:lstStyle/>
          <a:p>
            <a:pPr algn="l" indent="0" marL="0">
              <a:buNone/>
            </a:pPr>
            <a:r>
              <a:rPr lang="en" altLang="en-US" sz="1130" b="1" dirty="0">
                <a:solidFill>
                  <a:srgbClr val="0E5E6F"/>
                </a:solidFill>
                <a:latin typeface="Arial" pitchFamily="34" charset="0"/>
                <a:ea typeface="Arial" pitchFamily="34" charset="-122"/>
                <a:cs typeface="Arial" pitchFamily="34" charset="-120"/>
              </a:rPr>
              <a:t>Save 25%</a:t>
            </a:r>
            <a:endParaRPr lang="en" sz="1130" dirty="0"/>
          </a:p>
        </p:txBody>
      </p:sp>
      <p:sp>
        <p:nvSpPr>
          <p:cNvPr id="19" name="Shape 17"/>
          <p:cNvSpPr/>
          <p:nvPr/>
        </p:nvSpPr>
        <p:spPr>
          <a:xfrm>
            <a:off x="6972300" y="2190750"/>
            <a:ext cx="2247900" cy="2857500"/>
          </a:xfrm>
          <a:prstGeom prst="roundRect">
            <a:avLst>
              <a:gd name="adj" fmla="val 3103"/>
            </a:avLst>
          </a:prstGeom>
          <a:solidFill>
            <a:srgbClr val="FFFFFF"/>
          </a:solidFill>
          <a:ln w="25400">
            <a:solidFill>
              <a:srgbClr val="0E5E6F"/>
            </a:solidFill>
            <a:prstDash val="solid"/>
          </a:ln>
        </p:spPr>
      </p:sp>
      <p:sp>
        <p:nvSpPr>
          <p:cNvPr id="20" name="Text 18"/>
          <p:cNvSpPr/>
          <p:nvPr/>
        </p:nvSpPr>
        <p:spPr>
          <a:xfrm>
            <a:off x="7162800" y="2419350"/>
            <a:ext cx="1905000" cy="323850"/>
          </a:xfrm>
          <a:prstGeom prst="rect">
            <a:avLst/>
          </a:prstGeom>
          <a:noFill/>
          <a:ln/>
        </p:spPr>
        <p:txBody>
          <a:bodyPr wrap="square" lIns="0" tIns="0" rIns="0" bIns="0" rtlCol="0" anchor="ctr">
            <a:normAutofit/>
          </a:bodyPr>
          <a:lstStyle/>
          <a:p>
            <a:pPr algn="l" indent="0" marL="0">
              <a:buNone/>
            </a:pPr>
            <a:r>
              <a:rPr lang="en" altLang="en-US" sz="1580" b="1" dirty="0">
                <a:solidFill>
                  <a:srgbClr val="0B2F37"/>
                </a:solidFill>
                <a:latin typeface="Arial" pitchFamily="34" charset="0"/>
                <a:ea typeface="Arial" pitchFamily="34" charset="-122"/>
                <a:cs typeface="Arial" pitchFamily="34" charset="-120"/>
              </a:rPr>
              <a:t>Lantern</a:t>
            </a:r>
            <a:endParaRPr lang="en" sz="1580" dirty="0"/>
          </a:p>
        </p:txBody>
      </p:sp>
      <p:sp>
        <p:nvSpPr>
          <p:cNvPr id="21" name="Text 19"/>
          <p:cNvSpPr/>
          <p:nvPr/>
        </p:nvSpPr>
        <p:spPr>
          <a:xfrm>
            <a:off x="7162800" y="2857500"/>
            <a:ext cx="1905000" cy="476250"/>
          </a:xfrm>
          <a:prstGeom prst="rect">
            <a:avLst/>
          </a:prstGeom>
          <a:noFill/>
          <a:ln/>
        </p:spPr>
        <p:txBody>
          <a:bodyPr wrap="square" lIns="0" tIns="0" rIns="0" bIns="0" rtlCol="0" anchor="ctr">
            <a:normAutofit/>
          </a:bodyPr>
          <a:lstStyle/>
          <a:p>
            <a:pPr algn="l" indent="0" marL="0">
              <a:buNone/>
            </a:pPr>
            <a:r>
              <a:rPr lang="en" altLang="en-US" sz="1950" b="1" dirty="0">
                <a:solidFill>
                  <a:srgbClr val="0E5E6F"/>
                </a:solidFill>
                <a:latin typeface="Arial" pitchFamily="34" charset="0"/>
                <a:ea typeface="Arial" pitchFamily="34" charset="-122"/>
                <a:cs typeface="Arial" pitchFamily="34" charset="-120"/>
              </a:rPr>
              <a:t>$39 / month</a:t>
            </a:r>
            <a:endParaRPr lang="en" sz="1950" dirty="0"/>
          </a:p>
        </p:txBody>
      </p:sp>
      <p:sp>
        <p:nvSpPr>
          <p:cNvPr id="22" name="Text 20"/>
          <p:cNvSpPr/>
          <p:nvPr/>
        </p:nvSpPr>
        <p:spPr>
          <a:xfrm>
            <a:off x="7162800" y="3429000"/>
            <a:ext cx="1905000" cy="571500"/>
          </a:xfrm>
          <a:prstGeom prst="rect">
            <a:avLst/>
          </a:prstGeom>
          <a:noFill/>
          <a:ln/>
        </p:spPr>
        <p:txBody>
          <a:bodyPr wrap="square" lIns="0" tIns="0" rIns="0" bIns="0" rtlCol="0" anchor="t">
            <a:normAutofit/>
          </a:bodyPr>
          <a:lstStyle/>
          <a:p>
            <a:pPr algn="l" indent="0" marL="0">
              <a:buNone/>
            </a:pPr>
            <a:r>
              <a:rPr lang="en" altLang="en-US" sz="1200" dirty="0">
                <a:solidFill>
                  <a:srgbClr val="0B2F37"/>
                </a:solidFill>
                <a:latin typeface="Arial" pitchFamily="34" charset="0"/>
                <a:ea typeface="Arial" pitchFamily="34" charset="-122"/>
                <a:cs typeface="Arial" pitchFamily="34" charset="-120"/>
              </a:rPr>
              <a:t>3,000 credits each month</a:t>
            </a:r>
            <a:endParaRPr lang="en" sz="1200" dirty="0"/>
          </a:p>
        </p:txBody>
      </p:sp>
      <p:sp>
        <p:nvSpPr>
          <p:cNvPr id="23" name="Text 21"/>
          <p:cNvSpPr/>
          <p:nvPr/>
        </p:nvSpPr>
        <p:spPr>
          <a:xfrm>
            <a:off x="7162800" y="4191000"/>
            <a:ext cx="1905000" cy="342900"/>
          </a:xfrm>
          <a:prstGeom prst="rect">
            <a:avLst/>
          </a:prstGeom>
          <a:noFill/>
          <a:ln/>
        </p:spPr>
        <p:txBody>
          <a:bodyPr wrap="square" lIns="0" tIns="0" rIns="0" bIns="0" rtlCol="0" anchor="ctr">
            <a:normAutofit/>
          </a:bodyPr>
          <a:lstStyle/>
          <a:p>
            <a:pPr algn="l" indent="0" marL="0">
              <a:buNone/>
            </a:pPr>
            <a:r>
              <a:rPr lang="en" altLang="en-US" sz="1130" b="1" dirty="0">
                <a:solidFill>
                  <a:srgbClr val="0E5E6F"/>
                </a:solidFill>
                <a:latin typeface="Arial" pitchFamily="34" charset="0"/>
                <a:ea typeface="Arial" pitchFamily="34" charset="-122"/>
                <a:cs typeface="Arial" pitchFamily="34" charset="-120"/>
              </a:rPr>
              <a:t>Save 35%</a:t>
            </a:r>
            <a:endParaRPr lang="en" sz="1130" dirty="0"/>
          </a:p>
        </p:txBody>
      </p:sp>
      <p:sp>
        <p:nvSpPr>
          <p:cNvPr id="24" name="Shape 22"/>
          <p:cNvSpPr/>
          <p:nvPr/>
        </p:nvSpPr>
        <p:spPr>
          <a:xfrm>
            <a:off x="9372600" y="2190750"/>
            <a:ext cx="2247900" cy="2857500"/>
          </a:xfrm>
          <a:prstGeom prst="roundRect">
            <a:avLst>
              <a:gd name="adj" fmla="val 3103"/>
            </a:avLst>
          </a:prstGeom>
          <a:solidFill>
            <a:srgbClr val="FFFFFF"/>
          </a:solidFill>
          <a:ln/>
        </p:spPr>
      </p:sp>
      <p:sp>
        <p:nvSpPr>
          <p:cNvPr id="25" name="Text 23"/>
          <p:cNvSpPr/>
          <p:nvPr/>
        </p:nvSpPr>
        <p:spPr>
          <a:xfrm>
            <a:off x="9563100" y="2419350"/>
            <a:ext cx="1905000" cy="323850"/>
          </a:xfrm>
          <a:prstGeom prst="rect">
            <a:avLst/>
          </a:prstGeom>
          <a:noFill/>
          <a:ln/>
        </p:spPr>
        <p:txBody>
          <a:bodyPr wrap="square" lIns="0" tIns="0" rIns="0" bIns="0" rtlCol="0" anchor="ctr">
            <a:normAutofit/>
          </a:bodyPr>
          <a:lstStyle/>
          <a:p>
            <a:pPr algn="l" indent="0" marL="0">
              <a:buNone/>
            </a:pPr>
            <a:r>
              <a:rPr lang="en" altLang="en-US" sz="1580" b="1" dirty="0">
                <a:solidFill>
                  <a:srgbClr val="0B2F37"/>
                </a:solidFill>
                <a:latin typeface="Arial" pitchFamily="34" charset="0"/>
                <a:ea typeface="Arial" pitchFamily="34" charset="-122"/>
                <a:cs typeface="Arial" pitchFamily="34" charset="-120"/>
              </a:rPr>
              <a:t>Lighthouse</a:t>
            </a:r>
            <a:endParaRPr lang="en" sz="1580" dirty="0"/>
          </a:p>
        </p:txBody>
      </p:sp>
      <p:sp>
        <p:nvSpPr>
          <p:cNvPr id="26" name="Text 24"/>
          <p:cNvSpPr/>
          <p:nvPr/>
        </p:nvSpPr>
        <p:spPr>
          <a:xfrm>
            <a:off x="9563100" y="2857500"/>
            <a:ext cx="1905000" cy="476250"/>
          </a:xfrm>
          <a:prstGeom prst="rect">
            <a:avLst/>
          </a:prstGeom>
          <a:noFill/>
          <a:ln/>
        </p:spPr>
        <p:txBody>
          <a:bodyPr wrap="square" lIns="0" tIns="0" rIns="0" bIns="0" rtlCol="0" anchor="ctr">
            <a:normAutofit/>
          </a:bodyPr>
          <a:lstStyle/>
          <a:p>
            <a:pPr algn="l" indent="0" marL="0">
              <a:buNone/>
            </a:pPr>
            <a:r>
              <a:rPr lang="en" altLang="en-US" sz="1950" b="1" dirty="0">
                <a:solidFill>
                  <a:srgbClr val="0E5E6F"/>
                </a:solidFill>
                <a:latin typeface="Arial" pitchFamily="34" charset="0"/>
                <a:ea typeface="Arial" pitchFamily="34" charset="-122"/>
                <a:cs typeface="Arial" pitchFamily="34" charset="-120"/>
              </a:rPr>
              <a:t>$99 / month</a:t>
            </a:r>
            <a:endParaRPr lang="en" sz="1950" dirty="0"/>
          </a:p>
        </p:txBody>
      </p:sp>
      <p:sp>
        <p:nvSpPr>
          <p:cNvPr id="27" name="Text 25"/>
          <p:cNvSpPr/>
          <p:nvPr/>
        </p:nvSpPr>
        <p:spPr>
          <a:xfrm>
            <a:off x="9563100" y="3429000"/>
            <a:ext cx="1905000" cy="571500"/>
          </a:xfrm>
          <a:prstGeom prst="rect">
            <a:avLst/>
          </a:prstGeom>
          <a:noFill/>
          <a:ln/>
        </p:spPr>
        <p:txBody>
          <a:bodyPr wrap="square" lIns="0" tIns="0" rIns="0" bIns="0" rtlCol="0" anchor="t">
            <a:normAutofit/>
          </a:bodyPr>
          <a:lstStyle/>
          <a:p>
            <a:pPr algn="l" indent="0" marL="0">
              <a:buNone/>
            </a:pPr>
            <a:r>
              <a:rPr lang="en" altLang="en-US" sz="1200" dirty="0">
                <a:solidFill>
                  <a:srgbClr val="0B2F37"/>
                </a:solidFill>
                <a:latin typeface="Arial" pitchFamily="34" charset="0"/>
                <a:ea typeface="Arial" pitchFamily="34" charset="-122"/>
                <a:cs typeface="Arial" pitchFamily="34" charset="-120"/>
              </a:rPr>
              <a:t>9,000 credits each month</a:t>
            </a:r>
            <a:endParaRPr lang="en" sz="1200" dirty="0"/>
          </a:p>
        </p:txBody>
      </p:sp>
      <p:sp>
        <p:nvSpPr>
          <p:cNvPr id="28" name="Text 26"/>
          <p:cNvSpPr/>
          <p:nvPr/>
        </p:nvSpPr>
        <p:spPr>
          <a:xfrm>
            <a:off x="9563100" y="4191000"/>
            <a:ext cx="1905000" cy="342900"/>
          </a:xfrm>
          <a:prstGeom prst="rect">
            <a:avLst/>
          </a:prstGeom>
          <a:noFill/>
          <a:ln/>
        </p:spPr>
        <p:txBody>
          <a:bodyPr wrap="square" lIns="0" tIns="0" rIns="0" bIns="0" rtlCol="0" anchor="ctr">
            <a:normAutofit/>
          </a:bodyPr>
          <a:lstStyle/>
          <a:p>
            <a:pPr algn="l" indent="0" marL="0">
              <a:buNone/>
            </a:pPr>
            <a:r>
              <a:rPr lang="en" altLang="en-US" sz="1130" b="1" dirty="0">
                <a:solidFill>
                  <a:srgbClr val="0E5E6F"/>
                </a:solidFill>
                <a:latin typeface="Arial" pitchFamily="34" charset="0"/>
                <a:ea typeface="Arial" pitchFamily="34" charset="-122"/>
                <a:cs typeface="Arial" pitchFamily="34" charset="-120"/>
              </a:rPr>
              <a:t>Save 45%</a:t>
            </a:r>
            <a:endParaRPr lang="en" sz="1130" dirty="0"/>
          </a:p>
        </p:txBody>
      </p:sp>
      <p:sp>
        <p:nvSpPr>
          <p:cNvPr id="29" name="Text 27"/>
          <p:cNvSpPr/>
          <p:nvPr/>
        </p:nvSpPr>
        <p:spPr>
          <a:xfrm>
            <a:off x="609600" y="5334000"/>
            <a:ext cx="10953750" cy="381000"/>
          </a:xfrm>
          <a:prstGeom prst="rect">
            <a:avLst/>
          </a:prstGeom>
          <a:noFill/>
          <a:ln/>
        </p:spPr>
        <p:txBody>
          <a:bodyPr wrap="square" lIns="0" tIns="0" rIns="0" bIns="0" rtlCol="0" anchor="ctr">
            <a:normAutofit/>
          </a:bodyPr>
          <a:lstStyle/>
          <a:p>
            <a:pPr algn="l" indent="0" marL="0">
              <a:buNone/>
            </a:pPr>
            <a:r>
              <a:rPr lang="en" altLang="en-US" sz="1200" dirty="0">
                <a:solidFill>
                  <a:srgbClr val="5E7378"/>
                </a:solidFill>
                <a:latin typeface="Arial" pitchFamily="34" charset="0"/>
                <a:ea typeface="Arial" pitchFamily="34" charset="-122"/>
                <a:cs typeface="Arial" pitchFamily="34" charset="-120"/>
              </a:rPr>
              <a:t>The balance goes down per minute of speech. Silence is free. 10 credits = 1 minute of speech, for 1 language.</a:t>
            </a:r>
            <a:endParaRPr lang="en" sz="1200" dirty="0"/>
          </a:p>
        </p:txBody>
      </p:sp>
      <p:sp>
        <p:nvSpPr>
          <p:cNvPr id="30" name="Text 28"/>
          <p:cNvSpPr/>
          <p:nvPr/>
        </p:nvSpPr>
        <p:spPr>
          <a:xfrm>
            <a:off x="609600" y="5772150"/>
            <a:ext cx="10953750" cy="571500"/>
          </a:xfrm>
          <a:prstGeom prst="rect">
            <a:avLst/>
          </a:prstGeom>
          <a:noFill/>
          <a:ln/>
        </p:spPr>
        <p:txBody>
          <a:bodyPr wrap="square" lIns="0" tIns="0" rIns="0" bIns="0" rtlCol="0" anchor="t">
            <a:normAutofit/>
          </a:bodyPr>
          <a:lstStyle/>
          <a:p>
            <a:pPr algn="l" indent="0" marL="0">
              <a:buNone/>
            </a:pPr>
            <a:r>
              <a:rPr lang="en" altLang="en-US" sz="1200" dirty="0">
                <a:solidFill>
                  <a:srgbClr val="5E7378"/>
                </a:solidFill>
                <a:latin typeface="Arial" pitchFamily="34" charset="0"/>
                <a:ea typeface="Arial" pitchFamily="34" charset="-122"/>
                <a:cs typeface="Arial" pitchFamily="34" charset="-120"/>
              </a:rPr>
              <a:t>For mosques and non-profits, anyone, for example a member, can add credit to your balance as support or sadaqa.</a:t>
            </a:r>
            <a:endParaRPr lang="en" sz="1200" dirty="0"/>
          </a:p>
        </p:txBody>
      </p:sp>
      <p:sp>
        <p:nvSpPr>
          <p:cNvPr id="31" name="Text 29"/>
          <p:cNvSpPr/>
          <p:nvPr/>
        </p:nvSpPr>
        <p:spPr>
          <a:xfrm>
            <a:off x="609600" y="6477000"/>
            <a:ext cx="5715000" cy="228600"/>
          </a:xfrm>
          <a:prstGeom prst="rect">
            <a:avLst/>
          </a:prstGeom>
          <a:noFill/>
          <a:ln/>
        </p:spPr>
        <p:txBody>
          <a:bodyPr wrap="square" lIns="0" tIns="0" rIns="0" bIns="0" rtlCol="0" anchor="ctr"/>
          <a:lstStyle/>
          <a:p>
            <a:pPr algn="l" indent="0" marL="0">
              <a:buNone/>
            </a:pPr>
            <a:r>
              <a:rPr lang="en-US" sz="1000" dirty="0">
                <a:solidFill>
                  <a:srgbClr val="5E7378"/>
                </a:solidFill>
                <a:latin typeface="Arial" pitchFamily="34" charset="0"/>
                <a:ea typeface="Arial" pitchFamily="34" charset="-122"/>
                <a:cs typeface="Arial" pitchFamily="34" charset="-120"/>
              </a:rPr>
              <a:t>livekhutbah.com</a:t>
            </a:r>
            <a:endParaRPr lang="en-US" sz="1000" dirty="0"/>
          </a:p>
        </p:txBody>
      </p:sp>
      <p:sp>
        <p:nvSpPr>
          <p:cNvPr id="32" name="Text 30"/>
          <p:cNvSpPr/>
          <p:nvPr/>
        </p:nvSpPr>
        <p:spPr>
          <a:xfrm>
            <a:off x="10477500" y="6477000"/>
            <a:ext cx="1104900" cy="228600"/>
          </a:xfrm>
          <a:prstGeom prst="rect">
            <a:avLst/>
          </a:prstGeom>
          <a:noFill/>
          <a:ln/>
        </p:spPr>
        <p:txBody>
          <a:bodyPr wrap="square" lIns="0" tIns="0" rIns="0" bIns="0" rtlCol="0" anchor="ctr"/>
          <a:lstStyle/>
          <a:p>
            <a:pPr algn="r" indent="0" marL="0">
              <a:buNone/>
            </a:pPr>
            <a:r>
              <a:rPr lang="en-US" sz="1000" dirty="0">
                <a:solidFill>
                  <a:srgbClr val="5E7378"/>
                </a:solidFill>
                <a:latin typeface="Arial" pitchFamily="34" charset="0"/>
                <a:ea typeface="Arial" pitchFamily="34" charset="-122"/>
                <a:cs typeface="Arial" pitchFamily="34" charset="-120"/>
              </a:rPr>
              <a:t>9</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7F3EC"/>
          </a:solidFill>
          <a:ln/>
        </p:spPr>
      </p:sp>
      <p:sp>
        <p:nvSpPr>
          <p:cNvPr id="3" name="Text 1"/>
          <p:cNvSpPr/>
          <p:nvPr/>
        </p:nvSpPr>
        <p:spPr>
          <a:xfrm>
            <a:off x="609600" y="419100"/>
            <a:ext cx="9525000" cy="247650"/>
          </a:xfrm>
          <a:prstGeom prst="rect">
            <a:avLst/>
          </a:prstGeom>
          <a:noFill/>
          <a:ln/>
        </p:spPr>
        <p:txBody>
          <a:bodyPr wrap="square" lIns="0" tIns="0" rIns="0" bIns="0" rtlCol="0" anchor="ctr">
            <a:normAutofit/>
          </a:bodyPr>
          <a:lstStyle/>
          <a:p>
            <a:pPr algn="l" indent="0" marL="0">
              <a:buNone/>
            </a:pPr>
            <a:r>
              <a:rPr lang="en" altLang="en-US" sz="1130" b="1" spc="100" kern="0" dirty="0">
                <a:solidFill>
                  <a:srgbClr val="0E5E6F"/>
                </a:solidFill>
                <a:latin typeface="Arial" pitchFamily="34" charset="0"/>
                <a:ea typeface="Arial" pitchFamily="34" charset="-122"/>
                <a:cs typeface="Arial" pitchFamily="34" charset="-120"/>
              </a:rPr>
              <a:t>QUESTIONS</a:t>
            </a:r>
            <a:endParaRPr lang="en" sz="1130" dirty="0"/>
          </a:p>
        </p:txBody>
      </p:sp>
      <p:sp>
        <p:nvSpPr>
          <p:cNvPr id="4" name="Text 2"/>
          <p:cNvSpPr/>
          <p:nvPr/>
        </p:nvSpPr>
        <p:spPr>
          <a:xfrm>
            <a:off x="609600" y="704850"/>
            <a:ext cx="10953750" cy="1047750"/>
          </a:xfrm>
          <a:prstGeom prst="rect">
            <a:avLst/>
          </a:prstGeom>
          <a:noFill/>
          <a:ln/>
        </p:spPr>
        <p:txBody>
          <a:bodyPr wrap="square" lIns="0" tIns="0" rIns="0" bIns="0" rtlCol="0" anchor="t">
            <a:normAutofit/>
          </a:bodyPr>
          <a:lstStyle/>
          <a:p>
            <a:pPr algn="l" indent="0" marL="0">
              <a:buNone/>
            </a:pPr>
            <a:r>
              <a:rPr lang="en" altLang="en-US" sz="2850" b="1" dirty="0">
                <a:solidFill>
                  <a:srgbClr val="0B2F37"/>
                </a:solidFill>
                <a:latin typeface="Arial" pitchFamily="34" charset="0"/>
                <a:ea typeface="Arial" pitchFamily="34" charset="-122"/>
                <a:cs typeface="Arial" pitchFamily="34" charset="-120"/>
              </a:rPr>
              <a:t>What people ask us</a:t>
            </a:r>
            <a:endParaRPr lang="en" sz="2850" dirty="0"/>
          </a:p>
        </p:txBody>
      </p:sp>
      <p:sp>
        <p:nvSpPr>
          <p:cNvPr id="5" name="Shape 3"/>
          <p:cNvSpPr/>
          <p:nvPr/>
        </p:nvSpPr>
        <p:spPr>
          <a:xfrm>
            <a:off x="609600" y="1790700"/>
            <a:ext cx="685800" cy="47625"/>
          </a:xfrm>
          <a:prstGeom prst="roundRect">
            <a:avLst>
              <a:gd name="adj" fmla="val 960000"/>
            </a:avLst>
          </a:prstGeom>
          <a:solidFill>
            <a:srgbClr val="E07A3F"/>
          </a:solidFill>
          <a:ln/>
        </p:spPr>
      </p:sp>
      <p:sp>
        <p:nvSpPr>
          <p:cNvPr id="6" name="Shape 4"/>
          <p:cNvSpPr/>
          <p:nvPr/>
        </p:nvSpPr>
        <p:spPr>
          <a:xfrm>
            <a:off x="609600" y="2114550"/>
            <a:ext cx="5372100" cy="2057400"/>
          </a:xfrm>
          <a:prstGeom prst="roundRect">
            <a:avLst>
              <a:gd name="adj" fmla="val 3704"/>
            </a:avLst>
          </a:prstGeom>
          <a:solidFill>
            <a:srgbClr val="FFFFFF"/>
          </a:solidFill>
          <a:ln/>
        </p:spPr>
      </p:sp>
      <p:sp>
        <p:nvSpPr>
          <p:cNvPr id="7" name="Text 5"/>
          <p:cNvSpPr/>
          <p:nvPr/>
        </p:nvSpPr>
        <p:spPr>
          <a:xfrm>
            <a:off x="838200" y="2286000"/>
            <a:ext cx="4914900" cy="381000"/>
          </a:xfrm>
          <a:prstGeom prst="rect">
            <a:avLst/>
          </a:prstGeom>
          <a:noFill/>
          <a:ln/>
        </p:spPr>
        <p:txBody>
          <a:bodyPr wrap="square" lIns="0" tIns="0" rIns="0" bIns="0" rtlCol="0" anchor="ctr">
            <a:normAutofit/>
          </a:bodyPr>
          <a:lstStyle/>
          <a:p>
            <a:pPr algn="l" indent="0" marL="0">
              <a:buNone/>
            </a:pPr>
            <a:r>
              <a:rPr lang="en" altLang="en-US" sz="1430" b="1" dirty="0">
                <a:solidFill>
                  <a:srgbClr val="0E5E6F"/>
                </a:solidFill>
                <a:latin typeface="Arial" pitchFamily="34" charset="0"/>
                <a:ea typeface="Arial" pitchFamily="34" charset="-122"/>
                <a:cs typeface="Arial" pitchFamily="34" charset="-120"/>
              </a:rPr>
              <a:t>What do we need?</a:t>
            </a:r>
            <a:endParaRPr lang="en" sz="1430" dirty="0"/>
          </a:p>
        </p:txBody>
      </p:sp>
      <p:sp>
        <p:nvSpPr>
          <p:cNvPr id="8" name="Text 6"/>
          <p:cNvSpPr/>
          <p:nvPr/>
        </p:nvSpPr>
        <p:spPr>
          <a:xfrm>
            <a:off x="838200" y="2705100"/>
            <a:ext cx="4914900" cy="1333500"/>
          </a:xfrm>
          <a:prstGeom prst="rect">
            <a:avLst/>
          </a:prstGeom>
          <a:noFill/>
          <a:ln/>
        </p:spPr>
        <p:txBody>
          <a:bodyPr wrap="square" lIns="0" tIns="0" rIns="0" bIns="0" rtlCol="0" anchor="t">
            <a:normAutofit/>
          </a:bodyPr>
          <a:lstStyle/>
          <a:p>
            <a:pPr algn="l" indent="0" marL="0">
              <a:buNone/>
            </a:pPr>
            <a:r>
              <a:rPr lang="en" altLang="en-US" sz="1050" dirty="0">
                <a:solidFill>
                  <a:srgbClr val="5E7378"/>
                </a:solidFill>
                <a:latin typeface="Arial" pitchFamily="34" charset="0"/>
                <a:ea typeface="Arial" pitchFamily="34" charset="-122"/>
                <a:cs typeface="Arial" pitchFamily="34" charset="-120"/>
              </a:rPr>
              <a:t>A phone near the speaker, with an internet connection, and a wireless clip-on mic for them to wear, like the Hollyland Lark M2S (around $100). A TV is optional, because people read the translation on their own phones. If you want, you can also show it on a TV or screen in the room.</a:t>
            </a:r>
            <a:endParaRPr lang="en" sz="1050" dirty="0"/>
          </a:p>
        </p:txBody>
      </p:sp>
      <p:sp>
        <p:nvSpPr>
          <p:cNvPr id="9" name="Shape 7"/>
          <p:cNvSpPr/>
          <p:nvPr/>
        </p:nvSpPr>
        <p:spPr>
          <a:xfrm>
            <a:off x="6210300" y="2114550"/>
            <a:ext cx="5372100" cy="2057400"/>
          </a:xfrm>
          <a:prstGeom prst="roundRect">
            <a:avLst>
              <a:gd name="adj" fmla="val 3704"/>
            </a:avLst>
          </a:prstGeom>
          <a:solidFill>
            <a:srgbClr val="FFFFFF"/>
          </a:solidFill>
          <a:ln/>
        </p:spPr>
      </p:sp>
      <p:sp>
        <p:nvSpPr>
          <p:cNvPr id="10" name="Text 8"/>
          <p:cNvSpPr/>
          <p:nvPr/>
        </p:nvSpPr>
        <p:spPr>
          <a:xfrm>
            <a:off x="6438900" y="2286000"/>
            <a:ext cx="4914900" cy="381000"/>
          </a:xfrm>
          <a:prstGeom prst="rect">
            <a:avLst/>
          </a:prstGeom>
          <a:noFill/>
          <a:ln/>
        </p:spPr>
        <p:txBody>
          <a:bodyPr wrap="square" lIns="0" tIns="0" rIns="0" bIns="0" rtlCol="0" anchor="ctr">
            <a:normAutofit/>
          </a:bodyPr>
          <a:lstStyle/>
          <a:p>
            <a:pPr algn="l" indent="0" marL="0">
              <a:buNone/>
            </a:pPr>
            <a:r>
              <a:rPr lang="en" altLang="en-US" sz="1430" b="1" dirty="0">
                <a:solidFill>
                  <a:srgbClr val="0E5E6F"/>
                </a:solidFill>
                <a:latin typeface="Arial" pitchFamily="34" charset="0"/>
                <a:ea typeface="Arial" pitchFamily="34" charset="-122"/>
                <a:cs typeface="Arial" pitchFamily="34" charset="-120"/>
              </a:rPr>
              <a:t>Why does the speaker wear a wireless mic?</a:t>
            </a:r>
            <a:endParaRPr lang="en" sz="1430" dirty="0"/>
          </a:p>
        </p:txBody>
      </p:sp>
      <p:sp>
        <p:nvSpPr>
          <p:cNvPr id="11" name="Text 9"/>
          <p:cNvSpPr/>
          <p:nvPr/>
        </p:nvSpPr>
        <p:spPr>
          <a:xfrm>
            <a:off x="6438900" y="2705100"/>
            <a:ext cx="4914900" cy="1333500"/>
          </a:xfrm>
          <a:prstGeom prst="rect">
            <a:avLst/>
          </a:prstGeom>
          <a:noFill/>
          <a:ln/>
        </p:spPr>
        <p:txBody>
          <a:bodyPr wrap="square" lIns="0" tIns="0" rIns="0" bIns="0" rtlCol="0" anchor="t">
            <a:normAutofit/>
          </a:bodyPr>
          <a:lstStyle/>
          <a:p>
            <a:pPr algn="l" indent="0" marL="0">
              <a:buNone/>
            </a:pPr>
            <a:r>
              <a:rPr lang="en" altLang="en-US" sz="1050" dirty="0">
                <a:solidFill>
                  <a:srgbClr val="5E7378"/>
                </a:solidFill>
                <a:latin typeface="Arial" pitchFamily="34" charset="0"/>
                <a:ea typeface="Arial" pitchFamily="34" charset="-122"/>
                <a:cs typeface="Arial" pitchFamily="34" charset="-120"/>
              </a:rPr>
              <a:t>The mic sits on their collar, close to their mouth, so the phone picks up their voice over the sound of the room. Its receiver plugs into the phone, which means you can leave your sound system as it is.</a:t>
            </a:r>
            <a:endParaRPr lang="en" sz="1050" dirty="0"/>
          </a:p>
        </p:txBody>
      </p:sp>
      <p:sp>
        <p:nvSpPr>
          <p:cNvPr id="12" name="Shape 10"/>
          <p:cNvSpPr/>
          <p:nvPr/>
        </p:nvSpPr>
        <p:spPr>
          <a:xfrm>
            <a:off x="609600" y="4362450"/>
            <a:ext cx="5372100" cy="2057400"/>
          </a:xfrm>
          <a:prstGeom prst="roundRect">
            <a:avLst>
              <a:gd name="adj" fmla="val 3704"/>
            </a:avLst>
          </a:prstGeom>
          <a:solidFill>
            <a:srgbClr val="FFFFFF"/>
          </a:solidFill>
          <a:ln/>
        </p:spPr>
      </p:sp>
      <p:sp>
        <p:nvSpPr>
          <p:cNvPr id="13" name="Text 11"/>
          <p:cNvSpPr/>
          <p:nvPr/>
        </p:nvSpPr>
        <p:spPr>
          <a:xfrm>
            <a:off x="838200" y="4533900"/>
            <a:ext cx="4914900" cy="381000"/>
          </a:xfrm>
          <a:prstGeom prst="rect">
            <a:avLst/>
          </a:prstGeom>
          <a:noFill/>
          <a:ln/>
        </p:spPr>
        <p:txBody>
          <a:bodyPr wrap="square" lIns="0" tIns="0" rIns="0" bIns="0" rtlCol="0" anchor="ctr">
            <a:normAutofit/>
          </a:bodyPr>
          <a:lstStyle/>
          <a:p>
            <a:pPr algn="l" indent="0" marL="0">
              <a:buNone/>
            </a:pPr>
            <a:r>
              <a:rPr lang="en" altLang="en-US" sz="1430" b="1" dirty="0">
                <a:solidFill>
                  <a:srgbClr val="0E5E6F"/>
                </a:solidFill>
                <a:latin typeface="Arial" pitchFamily="34" charset="0"/>
                <a:ea typeface="Arial" pitchFamily="34" charset="-122"/>
                <a:cs typeface="Arial" pitchFamily="34" charset="-120"/>
              </a:rPr>
              <a:t>How do people in the room see the translation?</a:t>
            </a:r>
            <a:endParaRPr lang="en" sz="1430" dirty="0"/>
          </a:p>
        </p:txBody>
      </p:sp>
      <p:sp>
        <p:nvSpPr>
          <p:cNvPr id="14" name="Text 12"/>
          <p:cNvSpPr/>
          <p:nvPr/>
        </p:nvSpPr>
        <p:spPr>
          <a:xfrm>
            <a:off x="838200" y="4953000"/>
            <a:ext cx="4914900" cy="1333500"/>
          </a:xfrm>
          <a:prstGeom prst="rect">
            <a:avLst/>
          </a:prstGeom>
          <a:noFill/>
          <a:ln/>
        </p:spPr>
        <p:txBody>
          <a:bodyPr wrap="square" lIns="0" tIns="0" rIns="0" bIns="0" rtlCol="0" anchor="t">
            <a:normAutofit/>
          </a:bodyPr>
          <a:lstStyle/>
          <a:p>
            <a:pPr algn="l" indent="0" marL="0">
              <a:buNone/>
            </a:pPr>
            <a:r>
              <a:rPr lang="en" altLang="en-US" sz="1050" dirty="0">
                <a:solidFill>
                  <a:srgbClr val="5E7378"/>
                </a:solidFill>
                <a:latin typeface="Arial" pitchFamily="34" charset="0"/>
                <a:ea typeface="Arial" pitchFamily="34" charset="-122"/>
                <a:cs typeface="Arial" pitchFamily="34" charset="-120"/>
              </a:rPr>
              <a:t>They scan a QR code with their phone camera, from a poster at the entrance or from the TV if you have one. You can also send them a link. Nobody has to install an app or make an account.</a:t>
            </a:r>
            <a:endParaRPr lang="en" sz="1050" dirty="0"/>
          </a:p>
        </p:txBody>
      </p:sp>
      <p:sp>
        <p:nvSpPr>
          <p:cNvPr id="15" name="Shape 13"/>
          <p:cNvSpPr/>
          <p:nvPr/>
        </p:nvSpPr>
        <p:spPr>
          <a:xfrm>
            <a:off x="6210300" y="4362450"/>
            <a:ext cx="5372100" cy="2057400"/>
          </a:xfrm>
          <a:prstGeom prst="roundRect">
            <a:avLst>
              <a:gd name="adj" fmla="val 3704"/>
            </a:avLst>
          </a:prstGeom>
          <a:solidFill>
            <a:srgbClr val="FFFFFF"/>
          </a:solidFill>
          <a:ln/>
        </p:spPr>
      </p:sp>
      <p:sp>
        <p:nvSpPr>
          <p:cNvPr id="16" name="Text 14"/>
          <p:cNvSpPr/>
          <p:nvPr/>
        </p:nvSpPr>
        <p:spPr>
          <a:xfrm>
            <a:off x="6438900" y="4533900"/>
            <a:ext cx="4914900" cy="381000"/>
          </a:xfrm>
          <a:prstGeom prst="rect">
            <a:avLst/>
          </a:prstGeom>
          <a:noFill/>
          <a:ln/>
        </p:spPr>
        <p:txBody>
          <a:bodyPr wrap="square" lIns="0" tIns="0" rIns="0" bIns="0" rtlCol="0" anchor="ctr">
            <a:normAutofit/>
          </a:bodyPr>
          <a:lstStyle/>
          <a:p>
            <a:pPr algn="l" indent="0" marL="0">
              <a:buNone/>
            </a:pPr>
            <a:r>
              <a:rPr lang="en" altLang="en-US" sz="1430" b="1" dirty="0">
                <a:solidFill>
                  <a:srgbClr val="0E5E6F"/>
                </a:solidFill>
                <a:latin typeface="Arial" pitchFamily="34" charset="0"/>
                <a:ea typeface="Arial" pitchFamily="34" charset="-122"/>
                <a:cs typeface="Arial" pitchFamily="34" charset="-120"/>
              </a:rPr>
              <a:t>Which languages can we offer?</a:t>
            </a:r>
            <a:endParaRPr lang="en" sz="1430" dirty="0"/>
          </a:p>
        </p:txBody>
      </p:sp>
      <p:sp>
        <p:nvSpPr>
          <p:cNvPr id="17" name="Text 15"/>
          <p:cNvSpPr/>
          <p:nvPr/>
        </p:nvSpPr>
        <p:spPr>
          <a:xfrm>
            <a:off x="6438900" y="4953000"/>
            <a:ext cx="4914900" cy="1333500"/>
          </a:xfrm>
          <a:prstGeom prst="rect">
            <a:avLst/>
          </a:prstGeom>
          <a:noFill/>
          <a:ln/>
        </p:spPr>
        <p:txBody>
          <a:bodyPr wrap="square" lIns="0" tIns="0" rIns="0" bIns="0" rtlCol="0" anchor="t">
            <a:normAutofit/>
          </a:bodyPr>
          <a:lstStyle/>
          <a:p>
            <a:pPr algn="l" indent="0" marL="0">
              <a:buNone/>
            </a:pPr>
            <a:r>
              <a:rPr lang="en" altLang="en-US" sz="1050" dirty="0">
                <a:solidFill>
                  <a:srgbClr val="5E7378"/>
                </a:solidFill>
                <a:latin typeface="Arial" pitchFamily="34" charset="0"/>
                <a:ea typeface="Arial" pitchFamily="34" charset="-122"/>
                <a:cs typeface="Arial" pitchFamily="34" charset="-120"/>
              </a:rPr>
              <a:t>The app can translate into more than 100 languages.</a:t>
            </a:r>
            <a:endParaRPr lang="en" sz="1050" dirty="0"/>
          </a:p>
        </p:txBody>
      </p:sp>
      <p:sp>
        <p:nvSpPr>
          <p:cNvPr id="18" name="Text 16"/>
          <p:cNvSpPr/>
          <p:nvPr/>
        </p:nvSpPr>
        <p:spPr>
          <a:xfrm>
            <a:off x="609600" y="6477000"/>
            <a:ext cx="5715000" cy="228600"/>
          </a:xfrm>
          <a:prstGeom prst="rect">
            <a:avLst/>
          </a:prstGeom>
          <a:noFill/>
          <a:ln/>
        </p:spPr>
        <p:txBody>
          <a:bodyPr wrap="square" lIns="0" tIns="0" rIns="0" bIns="0" rtlCol="0" anchor="ctr"/>
          <a:lstStyle/>
          <a:p>
            <a:pPr algn="l" indent="0" marL="0">
              <a:buNone/>
            </a:pPr>
            <a:r>
              <a:rPr lang="en-US" sz="1000" dirty="0">
                <a:solidFill>
                  <a:srgbClr val="5E7378"/>
                </a:solidFill>
                <a:latin typeface="Arial" pitchFamily="34" charset="0"/>
                <a:ea typeface="Arial" pitchFamily="34" charset="-122"/>
                <a:cs typeface="Arial" pitchFamily="34" charset="-120"/>
              </a:rPr>
              <a:t>livekhutbah.com</a:t>
            </a:r>
            <a:endParaRPr lang="en-US" sz="1000" dirty="0"/>
          </a:p>
        </p:txBody>
      </p:sp>
      <p:sp>
        <p:nvSpPr>
          <p:cNvPr id="19" name="Text 17"/>
          <p:cNvSpPr/>
          <p:nvPr/>
        </p:nvSpPr>
        <p:spPr>
          <a:xfrm>
            <a:off x="10477500" y="6477000"/>
            <a:ext cx="1104900" cy="228600"/>
          </a:xfrm>
          <a:prstGeom prst="rect">
            <a:avLst/>
          </a:prstGeom>
          <a:noFill/>
          <a:ln/>
        </p:spPr>
        <p:txBody>
          <a:bodyPr wrap="square" lIns="0" tIns="0" rIns="0" bIns="0" rtlCol="0" anchor="ctr"/>
          <a:lstStyle/>
          <a:p>
            <a:pPr algn="r" indent="0" marL="0">
              <a:buNone/>
            </a:pPr>
            <a:r>
              <a:rPr lang="en-US" sz="1000" dirty="0">
                <a:solidFill>
                  <a:srgbClr val="5E7378"/>
                </a:solidFill>
                <a:latin typeface="Arial" pitchFamily="34" charset="0"/>
                <a:ea typeface="Arial" pitchFamily="34" charset="-122"/>
                <a:cs typeface="Arial" pitchFamily="34" charset="-120"/>
              </a:rPr>
              <a:t>10</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08343D"/>
          </a:solidFill>
          <a:ln/>
        </p:spPr>
      </p:sp>
      <p:sp>
        <p:nvSpPr>
          <p:cNvPr id="3" name="Text 1"/>
          <p:cNvSpPr/>
          <p:nvPr/>
        </p:nvSpPr>
        <p:spPr>
          <a:xfrm>
            <a:off x="1333500" y="1143000"/>
            <a:ext cx="9525000" cy="1238250"/>
          </a:xfrm>
          <a:prstGeom prst="rect">
            <a:avLst/>
          </a:prstGeom>
          <a:noFill/>
          <a:ln/>
        </p:spPr>
        <p:txBody>
          <a:bodyPr wrap="square" lIns="0" tIns="0" rIns="0" bIns="0" rtlCol="0" anchor="ctr">
            <a:normAutofit/>
          </a:bodyPr>
          <a:lstStyle/>
          <a:p>
            <a:pPr algn="ctr" indent="0" marL="0">
              <a:buNone/>
            </a:pPr>
            <a:r>
              <a:rPr lang="en" altLang="en-US" sz="3600" b="1" dirty="0">
                <a:solidFill>
                  <a:srgbClr val="FFFFFF"/>
                </a:solidFill>
                <a:latin typeface="Arial" pitchFamily="34" charset="0"/>
                <a:ea typeface="Arial" pitchFamily="34" charset="-122"/>
                <a:cs typeface="Arial" pitchFamily="34" charset="-120"/>
              </a:rPr>
              <a:t>Let everyone in the room understand</a:t>
            </a:r>
            <a:endParaRPr lang="en" sz="3600" dirty="0"/>
          </a:p>
        </p:txBody>
      </p:sp>
      <p:sp>
        <p:nvSpPr>
          <p:cNvPr id="4" name="Shape 2"/>
          <p:cNvSpPr/>
          <p:nvPr/>
        </p:nvSpPr>
        <p:spPr>
          <a:xfrm>
            <a:off x="1809750" y="2857500"/>
            <a:ext cx="4095750" cy="1428750"/>
          </a:xfrm>
          <a:prstGeom prst="roundRect">
            <a:avLst>
              <a:gd name="adj" fmla="val 8533"/>
            </a:avLst>
          </a:prstGeom>
          <a:solidFill>
            <a:srgbClr val="0B4C59"/>
          </a:solidFill>
          <a:ln/>
        </p:spPr>
      </p:sp>
      <p:sp>
        <p:nvSpPr>
          <p:cNvPr id="5" name="Text 3"/>
          <p:cNvSpPr/>
          <p:nvPr/>
        </p:nvSpPr>
        <p:spPr>
          <a:xfrm>
            <a:off x="2000250" y="3067050"/>
            <a:ext cx="3714750" cy="323850"/>
          </a:xfrm>
          <a:prstGeom prst="rect">
            <a:avLst/>
          </a:prstGeom>
          <a:noFill/>
          <a:ln/>
        </p:spPr>
        <p:txBody>
          <a:bodyPr wrap="square" lIns="0" tIns="0" rIns="0" bIns="0" rtlCol="0" anchor="ctr">
            <a:normAutofit/>
          </a:bodyPr>
          <a:lstStyle/>
          <a:p>
            <a:pPr algn="ctr" indent="0" marL="0">
              <a:buNone/>
            </a:pPr>
            <a:r>
              <a:rPr lang="en" altLang="en-US" sz="1350" dirty="0">
                <a:solidFill>
                  <a:srgbClr val="BFD3D6"/>
                </a:solidFill>
                <a:latin typeface="Arial" pitchFamily="34" charset="0"/>
                <a:ea typeface="Arial" pitchFamily="34" charset="-122"/>
                <a:cs typeface="Arial" pitchFamily="34" charset="-120"/>
              </a:rPr>
              <a:t>See it live now</a:t>
            </a:r>
            <a:endParaRPr lang="en" sz="1350" dirty="0"/>
          </a:p>
        </p:txBody>
      </p:sp>
      <p:sp>
        <p:nvSpPr>
          <p:cNvPr id="6" name="Text 4"/>
          <p:cNvSpPr/>
          <p:nvPr/>
        </p:nvSpPr>
        <p:spPr>
          <a:xfrm>
            <a:off x="2000250" y="3486150"/>
            <a:ext cx="3714750" cy="381000"/>
          </a:xfrm>
          <a:prstGeom prst="rect">
            <a:avLst/>
          </a:prstGeom>
          <a:noFill/>
          <a:ln/>
        </p:spPr>
        <p:txBody>
          <a:bodyPr wrap="square" lIns="0" tIns="0" rIns="0" bIns="0" rtlCol="0" anchor="ctr">
            <a:normAutofit/>
          </a:bodyPr>
          <a:lstStyle/>
          <a:p>
            <a:pPr algn="ctr" indent="0" marL="0">
              <a:buNone/>
            </a:pPr>
            <a:r>
              <a:rPr lang="en" altLang="en-US" sz="1650" b="1" dirty="0">
                <a:solidFill>
                  <a:srgbClr val="FFFFFF"/>
                </a:solidFill>
                <a:latin typeface="Arial" pitchFamily="34" charset="0"/>
                <a:ea typeface="Arial" pitchFamily="34" charset="-122"/>
                <a:cs typeface="Arial" pitchFamily="34" charset="-120"/>
              </a:rPr>
              <a:t>app.livekhutbah.com/m/demo</a:t>
            </a:r>
            <a:endParaRPr lang="en" sz="1650" dirty="0"/>
          </a:p>
        </p:txBody>
      </p:sp>
      <p:sp>
        <p:nvSpPr>
          <p:cNvPr id="7" name="Shape 5"/>
          <p:cNvSpPr/>
          <p:nvPr/>
        </p:nvSpPr>
        <p:spPr>
          <a:xfrm>
            <a:off x="6286500" y="2857500"/>
            <a:ext cx="4095750" cy="1428750"/>
          </a:xfrm>
          <a:prstGeom prst="roundRect">
            <a:avLst>
              <a:gd name="adj" fmla="val 8533"/>
            </a:avLst>
          </a:prstGeom>
          <a:solidFill>
            <a:srgbClr val="0B4C59"/>
          </a:solidFill>
          <a:ln/>
        </p:spPr>
      </p:sp>
      <p:sp>
        <p:nvSpPr>
          <p:cNvPr id="8" name="Text 6"/>
          <p:cNvSpPr/>
          <p:nvPr/>
        </p:nvSpPr>
        <p:spPr>
          <a:xfrm>
            <a:off x="6477000" y="3067050"/>
            <a:ext cx="3714750" cy="323850"/>
          </a:xfrm>
          <a:prstGeom prst="rect">
            <a:avLst/>
          </a:prstGeom>
          <a:noFill/>
          <a:ln/>
        </p:spPr>
        <p:txBody>
          <a:bodyPr wrap="square" lIns="0" tIns="0" rIns="0" bIns="0" rtlCol="0" anchor="ctr">
            <a:normAutofit/>
          </a:bodyPr>
          <a:lstStyle/>
          <a:p>
            <a:pPr algn="ctr" indent="0" marL="0">
              <a:buNone/>
            </a:pPr>
            <a:r>
              <a:rPr lang="en" altLang="en-US" sz="1350" dirty="0">
                <a:solidFill>
                  <a:srgbClr val="BFD3D6"/>
                </a:solidFill>
                <a:latin typeface="Arial" pitchFamily="34" charset="0"/>
                <a:ea typeface="Arial" pitchFamily="34" charset="-122"/>
                <a:cs typeface="Arial" pitchFamily="34" charset="-120"/>
              </a:rPr>
              <a:t>Create your account</a:t>
            </a:r>
            <a:endParaRPr lang="en" sz="1350" dirty="0"/>
          </a:p>
        </p:txBody>
      </p:sp>
      <p:sp>
        <p:nvSpPr>
          <p:cNvPr id="9" name="Text 7"/>
          <p:cNvSpPr/>
          <p:nvPr/>
        </p:nvSpPr>
        <p:spPr>
          <a:xfrm>
            <a:off x="6477000" y="3486150"/>
            <a:ext cx="3714750" cy="381000"/>
          </a:xfrm>
          <a:prstGeom prst="rect">
            <a:avLst/>
          </a:prstGeom>
          <a:noFill/>
          <a:ln/>
        </p:spPr>
        <p:txBody>
          <a:bodyPr wrap="square" lIns="0" tIns="0" rIns="0" bIns="0" rtlCol="0" anchor="ctr">
            <a:normAutofit/>
          </a:bodyPr>
          <a:lstStyle/>
          <a:p>
            <a:pPr algn="ctr" indent="0" marL="0">
              <a:buNone/>
            </a:pPr>
            <a:r>
              <a:rPr lang="en" altLang="en-US" sz="1650" b="1" dirty="0">
                <a:solidFill>
                  <a:srgbClr val="FFFFFF"/>
                </a:solidFill>
                <a:latin typeface="Arial" pitchFamily="34" charset="0"/>
                <a:ea typeface="Arial" pitchFamily="34" charset="-122"/>
                <a:cs typeface="Arial" pitchFamily="34" charset="-120"/>
              </a:rPr>
              <a:t>livekhutbah.com</a:t>
            </a:r>
            <a:endParaRPr lang="en" sz="1650" dirty="0"/>
          </a:p>
        </p:txBody>
      </p:sp>
      <p:sp>
        <p:nvSpPr>
          <p:cNvPr id="10" name="Text 8"/>
          <p:cNvSpPr/>
          <p:nvPr/>
        </p:nvSpPr>
        <p:spPr>
          <a:xfrm>
            <a:off x="1333500" y="4762500"/>
            <a:ext cx="9525000" cy="323850"/>
          </a:xfrm>
          <a:prstGeom prst="rect">
            <a:avLst/>
          </a:prstGeom>
          <a:noFill/>
          <a:ln/>
        </p:spPr>
        <p:txBody>
          <a:bodyPr wrap="square" lIns="0" tIns="0" rIns="0" bIns="0" rtlCol="0" anchor="ctr">
            <a:normAutofit/>
          </a:bodyPr>
          <a:lstStyle/>
          <a:p>
            <a:pPr algn="ctr" indent="0" marL="0">
              <a:buNone/>
            </a:pPr>
            <a:r>
              <a:rPr lang="en" altLang="en-US" sz="1350" dirty="0">
                <a:solidFill>
                  <a:srgbClr val="BFD3D6"/>
                </a:solidFill>
                <a:latin typeface="Arial" pitchFamily="34" charset="0"/>
                <a:ea typeface="Arial" pitchFamily="34" charset="-122"/>
                <a:cs typeface="Arial" pitchFamily="34" charset="-120"/>
              </a:rPr>
              <a:t>Questions? Write to me</a:t>
            </a:r>
            <a:endParaRPr lang="en" sz="1350" dirty="0"/>
          </a:p>
        </p:txBody>
      </p:sp>
      <p:sp>
        <p:nvSpPr>
          <p:cNvPr id="11" name="Text 9"/>
          <p:cNvSpPr/>
          <p:nvPr/>
        </p:nvSpPr>
        <p:spPr>
          <a:xfrm>
            <a:off x="1333500" y="5143500"/>
            <a:ext cx="9525000" cy="419100"/>
          </a:xfrm>
          <a:prstGeom prst="rect">
            <a:avLst/>
          </a:prstGeom>
          <a:noFill/>
          <a:ln/>
        </p:spPr>
        <p:txBody>
          <a:bodyPr wrap="square" lIns="0" tIns="0" rIns="0" bIns="0" rtlCol="0" anchor="ctr">
            <a:normAutofit/>
          </a:bodyPr>
          <a:lstStyle/>
          <a:p>
            <a:pPr algn="ctr" indent="0" marL="0">
              <a:buNone/>
            </a:pPr>
            <a:r>
              <a:rPr lang="en" altLang="en-US" sz="1950" b="1" dirty="0">
                <a:solidFill>
                  <a:srgbClr val="F0A574"/>
                </a:solidFill>
                <a:latin typeface="Arial" pitchFamily="34" charset="0"/>
                <a:ea typeface="Arial" pitchFamily="34" charset="-122"/>
                <a:cs typeface="Arial" pitchFamily="34" charset="-120"/>
              </a:rPr>
              <a:t>sam@livekhutbah.com</a:t>
            </a:r>
            <a:endParaRPr lang="en" sz="1950" dirty="0"/>
          </a:p>
        </p:txBody>
      </p:sp>
      <p:sp>
        <p:nvSpPr>
          <p:cNvPr id="12" name="Text 10"/>
          <p:cNvSpPr/>
          <p:nvPr/>
        </p:nvSpPr>
        <p:spPr>
          <a:xfrm>
            <a:off x="1333500" y="5657850"/>
            <a:ext cx="9525000" cy="285750"/>
          </a:xfrm>
          <a:prstGeom prst="rect">
            <a:avLst/>
          </a:prstGeom>
          <a:noFill/>
          <a:ln/>
        </p:spPr>
        <p:txBody>
          <a:bodyPr wrap="square" lIns="0" tIns="0" rIns="0" bIns="0" rtlCol="0" anchor="ctr">
            <a:normAutofit/>
          </a:bodyPr>
          <a:lstStyle/>
          <a:p>
            <a:pPr algn="ctr" indent="0" marL="0">
              <a:buNone/>
            </a:pPr>
            <a:r>
              <a:rPr lang="en" altLang="en-US" sz="1200" dirty="0">
                <a:solidFill>
                  <a:srgbClr val="BFD3D6"/>
                </a:solidFill>
                <a:latin typeface="Arial" pitchFamily="34" charset="0"/>
                <a:ea typeface="Arial" pitchFamily="34" charset="-122"/>
                <a:cs typeface="Arial" pitchFamily="34" charset="-120"/>
              </a:rPr>
              <a:t>Sam, founder of LiveKhutbah</a:t>
            </a:r>
            <a:endParaRPr lang="en"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11</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LiveKhutbah</dc:title>
  <dc:subject>PptxGenJS Presentation</dc:subject>
  <dc:creator>PptxGenJS</dc:creator>
  <cp:lastModifiedBy>PptxGenJS</cp:lastModifiedBy>
  <cp:revision>1</cp:revision>
  <dcterms:created xsi:type="dcterms:W3CDTF">2026-10-11T14:36:27Z</dcterms:created>
  <dcterms:modified xsi:type="dcterms:W3CDTF">2026-10-11T14:36:27Z</dcterms:modified>
</cp:coreProperties>
</file>